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7" r:id="rId18"/>
    <p:sldId id="271" r:id="rId19"/>
    <p:sldId id="273" r:id="rId20"/>
    <p:sldId id="274" r:id="rId21"/>
    <p:sldId id="275" r:id="rId22"/>
    <p:sldId id="278" r:id="rId23"/>
    <p:sldId id="280" r:id="rId24"/>
    <p:sldId id="279"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E9"/>
    <a:srgbClr val="99CCFF"/>
    <a:srgbClr val="99FF66"/>
    <a:srgbClr val="CE32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91" autoAdjust="0"/>
  </p:normalViewPr>
  <p:slideViewPr>
    <p:cSldViewPr>
      <p:cViewPr>
        <p:scale>
          <a:sx n="73" d="100"/>
          <a:sy n="73" d="100"/>
        </p:scale>
        <p:origin x="-1074" y="-8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5BC23114-58A7-4BE3-BF4C-4BEA1F8C7D60}" type="datetimeFigureOut">
              <a:rPr lang="ro-RO" smtClean="0"/>
              <a:t>29.08.2018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224987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5BC23114-58A7-4BE3-BF4C-4BEA1F8C7D60}" type="datetimeFigureOut">
              <a:rPr lang="ro-RO" smtClean="0"/>
              <a:t>29.08.2018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280758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5BC23114-58A7-4BE3-BF4C-4BEA1F8C7D60}" type="datetimeFigureOut">
              <a:rPr lang="ro-RO" smtClean="0"/>
              <a:t>29.08.2018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157720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5BC23114-58A7-4BE3-BF4C-4BEA1F8C7D60}" type="datetimeFigureOut">
              <a:rPr lang="ro-RO" smtClean="0"/>
              <a:t>29.08.2018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419322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23114-58A7-4BE3-BF4C-4BEA1F8C7D60}" type="datetimeFigureOut">
              <a:rPr lang="ro-RO" smtClean="0"/>
              <a:t>29.08.2018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248089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5BC23114-58A7-4BE3-BF4C-4BEA1F8C7D60}" type="datetimeFigureOut">
              <a:rPr lang="ro-RO" smtClean="0"/>
              <a:t>29.08.2018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55481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5BC23114-58A7-4BE3-BF4C-4BEA1F8C7D60}" type="datetimeFigureOut">
              <a:rPr lang="ro-RO" smtClean="0"/>
              <a:t>29.08.2018</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237216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5BC23114-58A7-4BE3-BF4C-4BEA1F8C7D60}" type="datetimeFigureOut">
              <a:rPr lang="ro-RO" smtClean="0"/>
              <a:t>29.08.2018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13165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23114-58A7-4BE3-BF4C-4BEA1F8C7D60}" type="datetimeFigureOut">
              <a:rPr lang="ro-RO" smtClean="0"/>
              <a:t>29.08.2018</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21860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23114-58A7-4BE3-BF4C-4BEA1F8C7D60}" type="datetimeFigureOut">
              <a:rPr lang="ro-RO" smtClean="0"/>
              <a:t>29.08.2018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186525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23114-58A7-4BE3-BF4C-4BEA1F8C7D60}" type="datetimeFigureOut">
              <a:rPr lang="ro-RO" smtClean="0"/>
              <a:t>29.08.2018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1FB6A79-46CF-42C6-8E9D-F48A61FDEC6E}" type="slidenum">
              <a:rPr lang="ro-RO" smtClean="0"/>
              <a:t>‹#›</a:t>
            </a:fld>
            <a:endParaRPr lang="ro-RO"/>
          </a:p>
        </p:txBody>
      </p:sp>
    </p:spTree>
    <p:extLst>
      <p:ext uri="{BB962C8B-B14F-4D97-AF65-F5344CB8AC3E}">
        <p14:creationId xmlns:p14="http://schemas.microsoft.com/office/powerpoint/2010/main" val="302390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23114-58A7-4BE3-BF4C-4BEA1F8C7D60}" type="datetimeFigureOut">
              <a:rPr lang="ro-RO" smtClean="0"/>
              <a:t>29.08.2018</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B6A79-46CF-42C6-8E9D-F48A61FDEC6E}" type="slidenum">
              <a:rPr lang="ro-RO" smtClean="0"/>
              <a:t>‹#›</a:t>
            </a:fld>
            <a:endParaRPr lang="ro-RO"/>
          </a:p>
        </p:txBody>
      </p:sp>
    </p:spTree>
    <p:extLst>
      <p:ext uri="{BB962C8B-B14F-4D97-AF65-F5344CB8AC3E}">
        <p14:creationId xmlns:p14="http://schemas.microsoft.com/office/powerpoint/2010/main" val="279559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4904"/>
            <a:ext cx="7772400" cy="1872208"/>
          </a:xfrm>
        </p:spPr>
        <p:txBody>
          <a:bodyPr>
            <a:normAutofit/>
          </a:bodyPr>
          <a:lstStyle/>
          <a:p>
            <a:r>
              <a:rPr lang="en-US" sz="2400" b="1" dirty="0" smtClean="0">
                <a:solidFill>
                  <a:srgbClr val="FF0000"/>
                </a:solidFill>
                <a:latin typeface="Arial Black" panose="020B0A04020102020204" pitchFamily="34" charset="0"/>
              </a:rPr>
              <a:t>RAPORT DE ACTIVITATE</a:t>
            </a:r>
            <a:br>
              <a:rPr lang="en-US" sz="2400" b="1" dirty="0" smtClean="0">
                <a:solidFill>
                  <a:srgbClr val="FF0000"/>
                </a:solidFill>
                <a:latin typeface="Arial Black" panose="020B0A04020102020204" pitchFamily="34" charset="0"/>
              </a:rPr>
            </a:br>
            <a:r>
              <a:rPr lang="en-US" sz="2400" b="1" dirty="0" smtClean="0">
                <a:solidFill>
                  <a:srgbClr val="FF0000"/>
                </a:solidFill>
                <a:latin typeface="Arial Black" panose="020B0A04020102020204" pitchFamily="34" charset="0"/>
              </a:rPr>
              <a:t> CASA DE ASIGURARI DE SANATATE  BISTRITA –NASAUD</a:t>
            </a:r>
            <a:r>
              <a:rPr lang="en-US" sz="2000" b="1" dirty="0" smtClean="0">
                <a:solidFill>
                  <a:srgbClr val="FF0000"/>
                </a:solidFill>
              </a:rPr>
              <a:t/>
            </a:r>
            <a:br>
              <a:rPr lang="en-US" sz="2000" b="1" dirty="0" smtClean="0">
                <a:solidFill>
                  <a:srgbClr val="FF0000"/>
                </a:solidFill>
              </a:rPr>
            </a:br>
            <a:endParaRPr lang="ro-RO" sz="2000" b="1" dirty="0">
              <a:solidFill>
                <a:srgbClr val="FF0000"/>
              </a:solidFill>
            </a:endParaRPr>
          </a:p>
        </p:txBody>
      </p:sp>
      <p:sp>
        <p:nvSpPr>
          <p:cNvPr id="3" name="Subtitle 2"/>
          <p:cNvSpPr>
            <a:spLocks noGrp="1"/>
          </p:cNvSpPr>
          <p:nvPr>
            <p:ph type="subTitle" idx="1"/>
          </p:nvPr>
        </p:nvSpPr>
        <p:spPr>
          <a:xfrm>
            <a:off x="1371600" y="4149080"/>
            <a:ext cx="6400800" cy="1224136"/>
          </a:xfrm>
        </p:spPr>
        <p:txBody>
          <a:bodyPr>
            <a:normAutofit/>
          </a:bodyPr>
          <a:lstStyle/>
          <a:p>
            <a:endParaRPr lang="en-US" sz="1800" b="1" dirty="0" smtClean="0">
              <a:solidFill>
                <a:srgbClr val="2929E9"/>
              </a:solidFill>
            </a:endParaRPr>
          </a:p>
          <a:p>
            <a:endParaRPr lang="en-US" sz="1800" b="1" dirty="0">
              <a:solidFill>
                <a:srgbClr val="2929E9"/>
              </a:solidFill>
            </a:endParaRPr>
          </a:p>
          <a:p>
            <a:r>
              <a:rPr lang="en-US" sz="2400" b="1" dirty="0" smtClean="0">
                <a:solidFill>
                  <a:srgbClr val="2929E9"/>
                </a:solidFill>
              </a:rPr>
              <a:t>20 DE ANI DE ASIGURARI SOCIALE DE SANATATE</a:t>
            </a:r>
            <a:endParaRPr lang="ro-RO" sz="2400" b="1" dirty="0">
              <a:solidFill>
                <a:srgbClr val="2929E9"/>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52936"/>
          </a:xfrm>
          <a:prstGeom prst="rect">
            <a:avLst/>
          </a:prstGeom>
        </p:spPr>
      </p:pic>
    </p:spTree>
    <p:extLst>
      <p:ext uri="{BB962C8B-B14F-4D97-AF65-F5344CB8AC3E}">
        <p14:creationId xmlns:p14="http://schemas.microsoft.com/office/powerpoint/2010/main" val="3701024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rgbClr val="FFFF00"/>
          </a:solidFill>
        </p:spPr>
        <p:txBody>
          <a:bodyPr>
            <a:normAutofit/>
          </a:bodyPr>
          <a:lstStyle/>
          <a:p>
            <a:r>
              <a:rPr lang="vi-VN" sz="1600" dirty="0">
                <a:solidFill>
                  <a:srgbClr val="FF0000"/>
                </a:solidFill>
                <a:latin typeface="Arial Black" panose="020B0A04020102020204" pitchFamily="34" charset="0"/>
              </a:rPr>
              <a:t>Aspecte relevante pentru sistemele de sănătate: organizare;acoperirea populaţiei ; finanţarea îngrijirilor; complexitatea pachetelor de servicii oferite de sistem.</a:t>
            </a:r>
            <a:endParaRPr lang="ro-RO" sz="1600"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buNone/>
            </a:pPr>
            <a:r>
              <a:rPr lang="en-US" sz="1400" b="1" i="1" u="sng" dirty="0" smtClean="0">
                <a:solidFill>
                  <a:schemeClr val="accent2">
                    <a:lumMod val="75000"/>
                  </a:schemeClr>
                </a:solidFill>
                <a:latin typeface="Arial Black" panose="020B0A04020102020204" pitchFamily="34" charset="0"/>
              </a:rPr>
              <a:t>CONCLUZII:</a:t>
            </a:r>
          </a:p>
          <a:p>
            <a:pPr marL="0" indent="0">
              <a:buNone/>
            </a:pPr>
            <a:r>
              <a:rPr lang="en-US" sz="1400" b="1" i="1" u="sng" dirty="0" err="1">
                <a:solidFill>
                  <a:schemeClr val="accent2">
                    <a:lumMod val="75000"/>
                  </a:schemeClr>
                </a:solidFill>
                <a:latin typeface="Arial Black" panose="020B0A04020102020204" pitchFamily="34" charset="0"/>
              </a:rPr>
              <a:t>Obiectivul</a:t>
            </a:r>
            <a:r>
              <a:rPr lang="en-US" sz="1400" b="1" i="1" u="sng" dirty="0">
                <a:solidFill>
                  <a:schemeClr val="accent2">
                    <a:lumMod val="75000"/>
                  </a:schemeClr>
                </a:solidFill>
                <a:latin typeface="Arial Black" panose="020B0A04020102020204" pitchFamily="34" charset="0"/>
              </a:rPr>
              <a:t> principal al </a:t>
            </a:r>
            <a:r>
              <a:rPr lang="en-US" sz="1400" b="1" i="1" u="sng" dirty="0" err="1">
                <a:solidFill>
                  <a:schemeClr val="accent2">
                    <a:lumMod val="75000"/>
                  </a:schemeClr>
                </a:solidFill>
                <a:latin typeface="Arial Black" panose="020B0A04020102020204" pitchFamily="34" charset="0"/>
              </a:rPr>
              <a:t>sistemelor</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este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acela</a:t>
            </a:r>
            <a:r>
              <a:rPr lang="en-US" sz="1400" b="1" i="1" u="sng" dirty="0">
                <a:solidFill>
                  <a:schemeClr val="accent2">
                    <a:lumMod val="75000"/>
                  </a:schemeClr>
                </a:solidFill>
                <a:latin typeface="Arial Black" panose="020B0A04020102020204" pitchFamily="34" charset="0"/>
              </a:rPr>
              <a:t> de a </a:t>
            </a:r>
            <a:r>
              <a:rPr lang="en-US" sz="1400" b="1" i="1" u="sng" dirty="0" err="1">
                <a:solidFill>
                  <a:schemeClr val="accent2">
                    <a:lumMod val="75000"/>
                  </a:schemeClr>
                </a:solidFill>
                <a:latin typeface="Arial Black" panose="020B0A04020102020204" pitchFamily="34" charset="0"/>
              </a:rPr>
              <a:t>repartiza</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costurile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serviciilor</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medicale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intre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persoanele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bolnave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si</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cele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sanatoase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si</a:t>
            </a:r>
            <a:r>
              <a:rPr lang="en-US" sz="1400" b="1" i="1" u="sng" dirty="0">
                <a:solidFill>
                  <a:schemeClr val="accent2">
                    <a:lumMod val="75000"/>
                  </a:schemeClr>
                </a:solidFill>
                <a:latin typeface="Arial Black" panose="020B0A04020102020204" pitchFamily="34" charset="0"/>
              </a:rPr>
              <a:t> de </a:t>
            </a:r>
            <a:r>
              <a:rPr lang="en-US" sz="1400" b="1" i="1" u="sng" dirty="0" err="1">
                <a:solidFill>
                  <a:schemeClr val="accent2">
                    <a:lumMod val="75000"/>
                  </a:schemeClr>
                </a:solidFill>
                <a:latin typeface="Arial Black" panose="020B0A04020102020204" pitchFamily="34" charset="0"/>
              </a:rPr>
              <a:t>modulare</a:t>
            </a:r>
            <a:r>
              <a:rPr lang="en-US" sz="1400" b="1" i="1" u="sng" dirty="0">
                <a:solidFill>
                  <a:schemeClr val="accent2">
                    <a:lumMod val="75000"/>
                  </a:schemeClr>
                </a:solidFill>
                <a:latin typeface="Arial Black" panose="020B0A04020102020204" pitchFamily="34" charset="0"/>
              </a:rPr>
              <a:t> a </a:t>
            </a:r>
            <a:r>
              <a:rPr lang="en-US" sz="1400" b="1" i="1" u="sng" dirty="0" err="1">
                <a:solidFill>
                  <a:schemeClr val="accent2">
                    <a:lumMod val="75000"/>
                  </a:schemeClr>
                </a:solidFill>
                <a:latin typeface="Arial Black" panose="020B0A04020102020204" pitchFamily="34" charset="0"/>
              </a:rPr>
              <a:t>lor</a:t>
            </a:r>
            <a:r>
              <a:rPr lang="en-US" sz="1400" b="1" i="1" u="sng" dirty="0">
                <a:solidFill>
                  <a:schemeClr val="accent2">
                    <a:lumMod val="75000"/>
                  </a:schemeClr>
                </a:solidFill>
                <a:latin typeface="Arial Black" panose="020B0A04020102020204" pitchFamily="34" charset="0"/>
              </a:rPr>
              <a:t> in </a:t>
            </a:r>
            <a:r>
              <a:rPr lang="en-US" sz="1400" b="1" i="1" u="sng" dirty="0" err="1">
                <a:solidFill>
                  <a:schemeClr val="accent2">
                    <a:lumMod val="75000"/>
                  </a:schemeClr>
                </a:solidFill>
                <a:latin typeface="Arial Black" panose="020B0A04020102020204" pitchFamily="34" charset="0"/>
              </a:rPr>
              <a:t>functie</a:t>
            </a:r>
            <a:r>
              <a:rPr lang="en-US" sz="1400" b="1" i="1" u="sng" dirty="0">
                <a:solidFill>
                  <a:schemeClr val="accent2">
                    <a:lumMod val="75000"/>
                  </a:schemeClr>
                </a:solidFill>
                <a:latin typeface="Arial Black" panose="020B0A04020102020204" pitchFamily="34" charset="0"/>
              </a:rPr>
              <a:t> de </a:t>
            </a:r>
            <a:r>
              <a:rPr lang="en-US" sz="1400" b="1" i="1" u="sng" dirty="0" err="1">
                <a:solidFill>
                  <a:schemeClr val="accent2">
                    <a:lumMod val="75000"/>
                  </a:schemeClr>
                </a:solidFill>
                <a:latin typeface="Arial Black" panose="020B0A04020102020204" pitchFamily="34" charset="0"/>
              </a:rPr>
              <a:t>resursele</a:t>
            </a:r>
            <a:r>
              <a:rPr lang="en-US" sz="1400" b="1" i="1" u="sng" dirty="0">
                <a:solidFill>
                  <a:schemeClr val="accent2">
                    <a:lumMod val="75000"/>
                  </a:schemeClr>
                </a:solidFill>
                <a:latin typeface="Arial Black" panose="020B0A04020102020204" pitchFamily="34" charset="0"/>
              </a:rPr>
              <a:t> de care </a:t>
            </a:r>
            <a:r>
              <a:rPr lang="en-US" sz="1400" b="1" i="1" u="sng" dirty="0" err="1">
                <a:solidFill>
                  <a:schemeClr val="accent2">
                    <a:lumMod val="75000"/>
                  </a:schemeClr>
                </a:solidFill>
                <a:latin typeface="Arial Black" panose="020B0A04020102020204" pitchFamily="34" charset="0"/>
              </a:rPr>
              <a:t>fiecare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individ</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dispune</a:t>
            </a:r>
            <a:r>
              <a:rPr lang="en-US" sz="1400" b="1" i="1" u="sng" dirty="0">
                <a:solidFill>
                  <a:schemeClr val="accent2">
                    <a:lumMod val="75000"/>
                  </a:schemeClr>
                </a:solidFill>
                <a:latin typeface="Arial Black" panose="020B0A04020102020204" pitchFamily="34" charset="0"/>
              </a:rPr>
              <a:t>.</a:t>
            </a:r>
          </a:p>
          <a:p>
            <a:pPr marL="0" indent="0">
              <a:buNone/>
            </a:pPr>
            <a:r>
              <a:rPr lang="en-US" sz="1400" b="1" i="1" u="sng" dirty="0" err="1">
                <a:solidFill>
                  <a:schemeClr val="accent2">
                    <a:lumMod val="75000"/>
                  </a:schemeClr>
                </a:solidFill>
                <a:latin typeface="Arial Black" panose="020B0A04020102020204" pitchFamily="34" charset="0"/>
              </a:rPr>
              <a:t>Acest</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mecanism</a:t>
            </a:r>
            <a:r>
              <a:rPr lang="en-US" sz="1400" b="1" i="1" u="sng" dirty="0">
                <a:solidFill>
                  <a:schemeClr val="accent2">
                    <a:lumMod val="75000"/>
                  </a:schemeClr>
                </a:solidFill>
                <a:latin typeface="Arial Black" panose="020B0A04020102020204" pitchFamily="34" charset="0"/>
              </a:rPr>
              <a:t> de </a:t>
            </a:r>
            <a:r>
              <a:rPr lang="en-US" sz="1400" b="1" i="1" u="sng" dirty="0" err="1">
                <a:solidFill>
                  <a:schemeClr val="accent2">
                    <a:lumMod val="75000"/>
                  </a:schemeClr>
                </a:solidFill>
                <a:latin typeface="Arial Black" panose="020B0A04020102020204" pitchFamily="34" charset="0"/>
              </a:rPr>
              <a:t>solidaritate</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reflecta</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consensul</a:t>
            </a:r>
            <a:r>
              <a:rPr lang="en-US" sz="1400" b="1" i="1" u="sng" dirty="0">
                <a:solidFill>
                  <a:schemeClr val="accent2">
                    <a:lumMod val="75000"/>
                  </a:schemeClr>
                </a:solidFill>
                <a:latin typeface="Arial Black" panose="020B0A04020102020204" pitchFamily="34" charset="0"/>
              </a:rPr>
              <a:t> care se </a:t>
            </a:r>
            <a:r>
              <a:rPr lang="en-US" sz="1400" b="1" i="1" u="sng" dirty="0" err="1">
                <a:solidFill>
                  <a:schemeClr val="accent2">
                    <a:lumMod val="75000"/>
                  </a:schemeClr>
                </a:solidFill>
                <a:latin typeface="Arial Black" panose="020B0A04020102020204" pitchFamily="34" charset="0"/>
              </a:rPr>
              <a:t>intalneste</a:t>
            </a:r>
            <a:r>
              <a:rPr lang="en-US" sz="1400" b="1" i="1" u="sng" dirty="0">
                <a:solidFill>
                  <a:schemeClr val="accent2">
                    <a:lumMod val="75000"/>
                  </a:schemeClr>
                </a:solidFill>
                <a:latin typeface="Arial Black" panose="020B0A04020102020204" pitchFamily="34" charset="0"/>
              </a:rPr>
              <a:t> in </a:t>
            </a:r>
            <a:r>
              <a:rPr lang="en-US" sz="1400" b="1" i="1" u="sng" dirty="0" err="1">
                <a:solidFill>
                  <a:schemeClr val="accent2">
                    <a:lumMod val="75000"/>
                  </a:schemeClr>
                </a:solidFill>
                <a:latin typeface="Arial Black" panose="020B0A04020102020204" pitchFamily="34" charset="0"/>
              </a:rPr>
              <a:t>cadrul</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Uniunii</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Europene</a:t>
            </a:r>
            <a:r>
              <a:rPr lang="en-US" sz="1400" b="1" i="1" u="sng" dirty="0">
                <a:solidFill>
                  <a:schemeClr val="accent2">
                    <a:lumMod val="75000"/>
                  </a:schemeClr>
                </a:solidFill>
                <a:latin typeface="Arial Black" panose="020B0A04020102020204" pitchFamily="34" charset="0"/>
              </a:rPr>
              <a:t> conform </a:t>
            </a:r>
            <a:r>
              <a:rPr lang="en-US" sz="1400" b="1" i="1" u="sng" dirty="0" err="1">
                <a:solidFill>
                  <a:schemeClr val="accent2">
                    <a:lumMod val="75000"/>
                  </a:schemeClr>
                </a:solidFill>
                <a:latin typeface="Arial Black" panose="020B0A04020102020204" pitchFamily="34" charset="0"/>
              </a:rPr>
              <a:t>caruia</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sanatatea</a:t>
            </a:r>
            <a:r>
              <a:rPr lang="en-US" sz="1400" b="1" i="1" u="sng" dirty="0">
                <a:solidFill>
                  <a:schemeClr val="accent2">
                    <a:lumMod val="75000"/>
                  </a:schemeClr>
                </a:solidFill>
                <a:latin typeface="Arial Black" panose="020B0A04020102020204" pitchFamily="34" charset="0"/>
              </a:rPr>
              <a:t> nu </a:t>
            </a:r>
            <a:r>
              <a:rPr lang="en-US" sz="1400" b="1" i="1" u="sng" dirty="0" err="1">
                <a:solidFill>
                  <a:schemeClr val="accent2">
                    <a:lumMod val="75000"/>
                  </a:schemeClr>
                </a:solidFill>
                <a:latin typeface="Arial Black" panose="020B0A04020102020204" pitchFamily="34" charset="0"/>
              </a:rPr>
              <a:t>poate</a:t>
            </a:r>
            <a:r>
              <a:rPr lang="en-US" sz="1400" b="1" i="1" u="sng" dirty="0">
                <a:solidFill>
                  <a:schemeClr val="accent2">
                    <a:lumMod val="75000"/>
                  </a:schemeClr>
                </a:solidFill>
                <a:latin typeface="Arial Black" panose="020B0A04020102020204" pitchFamily="34" charset="0"/>
              </a:rPr>
              <a:t> fi </a:t>
            </a:r>
            <a:r>
              <a:rPr lang="en-US" sz="1400" b="1" i="1" u="sng" dirty="0" err="1">
                <a:solidFill>
                  <a:schemeClr val="accent2">
                    <a:lumMod val="75000"/>
                  </a:schemeClr>
                </a:solidFill>
                <a:latin typeface="Arial Black" panose="020B0A04020102020204" pitchFamily="34" charset="0"/>
              </a:rPr>
              <a:t>abandonata</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mecanismelor</a:t>
            </a:r>
            <a:r>
              <a:rPr lang="en-US" sz="1400" b="1" i="1" u="sng" dirty="0">
                <a:solidFill>
                  <a:schemeClr val="accent2">
                    <a:lumMod val="75000"/>
                  </a:schemeClr>
                </a:solidFill>
                <a:latin typeface="Arial Black" panose="020B0A04020102020204" pitchFamily="34" charset="0"/>
              </a:rPr>
              <a:t> </a:t>
            </a:r>
            <a:r>
              <a:rPr lang="en-US" sz="1400" b="1" i="1" u="sng" dirty="0" err="1">
                <a:solidFill>
                  <a:schemeClr val="accent2">
                    <a:lumMod val="75000"/>
                  </a:schemeClr>
                </a:solidFill>
                <a:latin typeface="Arial Black" panose="020B0A04020102020204" pitchFamily="34" charset="0"/>
              </a:rPr>
              <a:t>pietii</a:t>
            </a:r>
            <a:r>
              <a:rPr lang="en-US" sz="1400" b="1" i="1" u="sng" dirty="0">
                <a:solidFill>
                  <a:schemeClr val="accent2">
                    <a:lumMod val="75000"/>
                  </a:schemeClr>
                </a:solidFill>
                <a:latin typeface="Arial Black" panose="020B0A04020102020204" pitchFamily="34" charset="0"/>
              </a:rPr>
              <a:t>.</a:t>
            </a:r>
          </a:p>
          <a:p>
            <a:pPr marL="0" indent="0">
              <a:buNone/>
            </a:pPr>
            <a:r>
              <a:rPr lang="vi-VN" sz="1400" b="1" dirty="0" smtClean="0">
                <a:solidFill>
                  <a:srgbClr val="002060"/>
                </a:solidFill>
              </a:rPr>
              <a:t>În </a:t>
            </a:r>
            <a:r>
              <a:rPr lang="vi-VN" sz="1400" b="1" dirty="0">
                <a:solidFill>
                  <a:srgbClr val="002060"/>
                </a:solidFill>
              </a:rPr>
              <a:t>termeni de costuri totale este cvasi recunoscut faptul că sistemele de asigurări sociale (tip Bismark) se axează mai mult pe gama serviciilor oferite pacienţilor şi pe recunoaşterea profesională, însă nu realizează un bun control al costurilor, riscând, de asemenea, o supraofertare a îngrijirii. Pe de altă parte, sistemele naţionale de sănătate (Beveridge) sunt mai eficiente în ceea ce priveşte managementul costurilor, dar nu </a:t>
            </a:r>
            <a:r>
              <a:rPr lang="vi-VN" sz="1400" b="1" dirty="0" smtClean="0">
                <a:solidFill>
                  <a:srgbClr val="002060"/>
                </a:solidFill>
              </a:rPr>
              <a:t>acoperă </a:t>
            </a:r>
            <a:r>
              <a:rPr lang="vi-VN" sz="1400" b="1" dirty="0">
                <a:solidFill>
                  <a:srgbClr val="002060"/>
                </a:solidFill>
              </a:rPr>
              <a:t>prea multe pachete de servicii de îngrijire medicală</a:t>
            </a:r>
            <a:r>
              <a:rPr lang="vi-VN" sz="1400" b="1" dirty="0" smtClean="0">
                <a:solidFill>
                  <a:srgbClr val="002060"/>
                </a:solidFill>
              </a:rPr>
              <a:t>.</a:t>
            </a:r>
            <a:endParaRPr lang="en-US" sz="1400" b="1" dirty="0" smtClean="0">
              <a:solidFill>
                <a:srgbClr val="002060"/>
              </a:solidFill>
              <a:latin typeface="Arial Black" panose="020B0A04020102020204" pitchFamily="34" charset="0"/>
            </a:endParaRPr>
          </a:p>
          <a:p>
            <a:pPr marL="0" indent="0">
              <a:buNone/>
            </a:pPr>
            <a:r>
              <a:rPr lang="en-US" sz="1400" b="1" dirty="0" err="1" smtClean="0">
                <a:solidFill>
                  <a:srgbClr val="00B050"/>
                </a:solidFill>
                <a:latin typeface="Arial Black" panose="020B0A04020102020204" pitchFamily="34" charset="0"/>
              </a:rPr>
              <a:t>Asigurarile</a:t>
            </a:r>
            <a:r>
              <a:rPr lang="en-US" sz="1400" b="1" dirty="0" smtClean="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obligatorii</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precum</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si</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asigurarile</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voluntare</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sunt</a:t>
            </a:r>
            <a:r>
              <a:rPr lang="en-US" sz="1400" b="1" dirty="0">
                <a:solidFill>
                  <a:srgbClr val="00B050"/>
                </a:solidFill>
                <a:latin typeface="Arial Black" panose="020B0A04020102020204" pitchFamily="34" charset="0"/>
              </a:rPr>
              <a:t> administrate de case de </a:t>
            </a:r>
            <a:r>
              <a:rPr lang="en-US" sz="1400" b="1" dirty="0" err="1">
                <a:solidFill>
                  <a:srgbClr val="00B050"/>
                </a:solidFill>
                <a:latin typeface="Arial Black" panose="020B0A04020102020204" pitchFamily="34" charset="0"/>
              </a:rPr>
              <a:t>asigurare,organisme</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autonome</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ce</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colecteaza</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contributiile</a:t>
            </a:r>
            <a:r>
              <a:rPr lang="en-US" sz="1400" b="1" dirty="0">
                <a:solidFill>
                  <a:srgbClr val="00B050"/>
                </a:solidFill>
                <a:latin typeface="Arial Black" panose="020B0A04020102020204" pitchFamily="34" charset="0"/>
              </a:rPr>
              <a:t> in </a:t>
            </a:r>
            <a:r>
              <a:rPr lang="en-US" sz="1400" b="1" dirty="0" err="1">
                <a:solidFill>
                  <a:srgbClr val="00B050"/>
                </a:solidFill>
                <a:latin typeface="Arial Black" panose="020B0A04020102020204" pitchFamily="34" charset="0"/>
              </a:rPr>
              <a:t>functie</a:t>
            </a:r>
            <a:r>
              <a:rPr lang="en-US" sz="1400" b="1" dirty="0">
                <a:solidFill>
                  <a:srgbClr val="00B050"/>
                </a:solidFill>
                <a:latin typeface="Arial Black" panose="020B0A04020102020204" pitchFamily="34" charset="0"/>
              </a:rPr>
              <a:t> de </a:t>
            </a:r>
            <a:r>
              <a:rPr lang="en-US" sz="1400" b="1" dirty="0" err="1">
                <a:solidFill>
                  <a:srgbClr val="00B050"/>
                </a:solidFill>
                <a:latin typeface="Arial Black" panose="020B0A04020102020204" pitchFamily="34" charset="0"/>
              </a:rPr>
              <a:t>venituri</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pentru</a:t>
            </a:r>
            <a:r>
              <a:rPr lang="en-US" sz="1400" b="1" dirty="0">
                <a:solidFill>
                  <a:srgbClr val="00B050"/>
                </a:solidFill>
                <a:latin typeface="Arial Black" panose="020B0A04020102020204" pitchFamily="34" charset="0"/>
              </a:rPr>
              <a:t> a le </a:t>
            </a:r>
            <a:r>
              <a:rPr lang="en-US" sz="1400" b="1" dirty="0" err="1">
                <a:solidFill>
                  <a:srgbClr val="00B050"/>
                </a:solidFill>
                <a:latin typeface="Arial Black" panose="020B0A04020102020204" pitchFamily="34" charset="0"/>
              </a:rPr>
              <a:t>redistribuii</a:t>
            </a:r>
            <a:r>
              <a:rPr lang="en-US" sz="1400" b="1" dirty="0">
                <a:solidFill>
                  <a:srgbClr val="00B050"/>
                </a:solidFill>
                <a:latin typeface="Arial Black" panose="020B0A04020102020204" pitchFamily="34" charset="0"/>
              </a:rPr>
              <a:t> sub forma de </a:t>
            </a:r>
            <a:r>
              <a:rPr lang="en-US" sz="1400" b="1" dirty="0" err="1">
                <a:solidFill>
                  <a:srgbClr val="00B050"/>
                </a:solidFill>
                <a:latin typeface="Arial Black" panose="020B0A04020102020204" pitchFamily="34" charset="0"/>
              </a:rPr>
              <a:t>beneficii</a:t>
            </a:r>
            <a:r>
              <a:rPr lang="en-US" sz="1400" b="1" dirty="0">
                <a:solidFill>
                  <a:srgbClr val="00B050"/>
                </a:solidFill>
                <a:latin typeface="Arial Black" panose="020B0A04020102020204" pitchFamily="34" charset="0"/>
              </a:rPr>
              <a:t> in </a:t>
            </a:r>
            <a:r>
              <a:rPr lang="en-US" sz="1400" b="1" dirty="0" err="1">
                <a:solidFill>
                  <a:srgbClr val="00B050"/>
                </a:solidFill>
                <a:latin typeface="Arial Black" panose="020B0A04020102020204" pitchFamily="34" charset="0"/>
              </a:rPr>
              <a:t>momentul</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utilizarii</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serviciilor</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medicale</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ori</a:t>
            </a:r>
            <a:r>
              <a:rPr lang="en-US" sz="1400" b="1" dirty="0">
                <a:solidFill>
                  <a:srgbClr val="00B050"/>
                </a:solidFill>
                <a:latin typeface="Arial Black" panose="020B0A04020102020204" pitchFamily="34" charset="0"/>
              </a:rPr>
              <a:t> de </a:t>
            </a:r>
            <a:r>
              <a:rPr lang="en-US" sz="1400" b="1" dirty="0" err="1">
                <a:solidFill>
                  <a:srgbClr val="00B050"/>
                </a:solidFill>
                <a:latin typeface="Arial Black" panose="020B0A04020102020204" pitchFamily="34" charset="0"/>
              </a:rPr>
              <a:t>rambursare</a:t>
            </a:r>
            <a:r>
              <a:rPr lang="en-US" sz="1400" b="1" dirty="0">
                <a:solidFill>
                  <a:srgbClr val="00B050"/>
                </a:solidFill>
                <a:latin typeface="Arial Black" panose="020B0A04020102020204" pitchFamily="34" charset="0"/>
              </a:rPr>
              <a:t> a </a:t>
            </a:r>
            <a:r>
              <a:rPr lang="en-US" sz="1400" b="1" dirty="0" err="1">
                <a:solidFill>
                  <a:srgbClr val="00B050"/>
                </a:solidFill>
                <a:latin typeface="Arial Black" panose="020B0A04020102020204" pitchFamily="34" charset="0"/>
              </a:rPr>
              <a:t>cheltuielilor</a:t>
            </a:r>
            <a:r>
              <a:rPr lang="en-US" sz="1400" b="1" dirty="0">
                <a:solidFill>
                  <a:srgbClr val="00B050"/>
                </a:solidFill>
                <a:latin typeface="Arial Black" panose="020B0A04020102020204" pitchFamily="34" charset="0"/>
              </a:rPr>
              <a:t> </a:t>
            </a:r>
            <a:r>
              <a:rPr lang="en-US" sz="1400" b="1" dirty="0" err="1">
                <a:solidFill>
                  <a:srgbClr val="00B050"/>
                </a:solidFill>
                <a:latin typeface="Arial Black" panose="020B0A04020102020204" pitchFamily="34" charset="0"/>
              </a:rPr>
              <a:t>angajate</a:t>
            </a:r>
            <a:r>
              <a:rPr lang="en-US" sz="1400" b="1" dirty="0" smtClean="0">
                <a:solidFill>
                  <a:srgbClr val="00B050"/>
                </a:solidFill>
                <a:latin typeface="Arial Black" panose="020B0A04020102020204" pitchFamily="34" charset="0"/>
              </a:rPr>
              <a:t>.</a:t>
            </a:r>
          </a:p>
          <a:p>
            <a:pPr marL="0" indent="0">
              <a:buNone/>
            </a:pPr>
            <a:r>
              <a:rPr lang="it-IT" sz="1400" b="1" dirty="0">
                <a:solidFill>
                  <a:srgbClr val="FF0000"/>
                </a:solidFill>
                <a:latin typeface="Arial Black" panose="020B0A04020102020204" pitchFamily="34" charset="0"/>
              </a:rPr>
              <a:t>Participarea pacientilor contribuie, intr-o proportie variata la finantarea ingrijirilor medicale in toate tarile membre.</a:t>
            </a:r>
          </a:p>
          <a:p>
            <a:pPr marL="0" indent="0">
              <a:buNone/>
            </a:pPr>
            <a:endParaRPr lang="en-US" sz="1400" b="1" dirty="0" smtClean="0">
              <a:solidFill>
                <a:schemeClr val="accent4"/>
              </a:solidFill>
            </a:endParaRPr>
          </a:p>
          <a:p>
            <a:pPr marL="0" indent="0">
              <a:buNone/>
            </a:pPr>
            <a:endParaRPr lang="ro-RO" sz="1400" b="1" dirty="0">
              <a:solidFill>
                <a:schemeClr val="accent4"/>
              </a:solidFill>
            </a:endParaRPr>
          </a:p>
        </p:txBody>
      </p:sp>
    </p:spTree>
    <p:extLst>
      <p:ext uri="{BB962C8B-B14F-4D97-AF65-F5344CB8AC3E}">
        <p14:creationId xmlns:p14="http://schemas.microsoft.com/office/powerpoint/2010/main" val="1432174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rgbClr val="FFFF00"/>
          </a:solidFill>
        </p:spPr>
        <p:txBody>
          <a:bodyPr>
            <a:normAutofit/>
          </a:bodyPr>
          <a:lstStyle/>
          <a:p>
            <a:r>
              <a:rPr lang="vi-VN" sz="1600" dirty="0">
                <a:solidFill>
                  <a:srgbClr val="FF0000"/>
                </a:solidFill>
                <a:latin typeface="Arial Black" panose="020B0A04020102020204" pitchFamily="34" charset="0"/>
              </a:rPr>
              <a:t>Aspecte relevante pentru sistemele de sănătate: organizare;acoperirea populaţiei ; finanţarea îngrijirilor; complexitatea pachetelor de servicii oferite de sistem.</a:t>
            </a:r>
            <a:endParaRPr lang="ro-RO" sz="1600" dirty="0">
              <a:solidFill>
                <a:srgbClr val="FF0000"/>
              </a:solidFill>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0493552"/>
              </p:ext>
            </p:extLst>
          </p:nvPr>
        </p:nvGraphicFramePr>
        <p:xfrm>
          <a:off x="467543" y="1340769"/>
          <a:ext cx="8136906" cy="4683360"/>
        </p:xfrm>
        <a:graphic>
          <a:graphicData uri="http://schemas.openxmlformats.org/drawingml/2006/table">
            <a:tbl>
              <a:tblPr firstRow="1" bandRow="1">
                <a:tableStyleId>{5C22544A-7EE6-4342-B048-85BDC9FD1C3A}</a:tableStyleId>
              </a:tblPr>
              <a:tblGrid>
                <a:gridCol w="2712302"/>
                <a:gridCol w="2712302"/>
                <a:gridCol w="2712302"/>
              </a:tblGrid>
              <a:tr h="1031237">
                <a:tc>
                  <a:txBody>
                    <a:bodyPr/>
                    <a:lstStyle/>
                    <a:p>
                      <a:pPr>
                        <a:lnSpc>
                          <a:spcPct val="115000"/>
                        </a:lnSpc>
                        <a:spcAft>
                          <a:spcPts val="0"/>
                        </a:spcAft>
                      </a:pPr>
                      <a:r>
                        <a:rPr lang="ro-RO" sz="1200" b="1" dirty="0">
                          <a:solidFill>
                            <a:srgbClr val="C00000"/>
                          </a:solidFill>
                          <a:effectLst/>
                          <a:latin typeface="Arial Black" panose="020B0A04020102020204" pitchFamily="34" charset="0"/>
                          <a:ea typeface="Calibri"/>
                        </a:rPr>
                        <a:t>Modele de finantare ale sistemelor de sanatate ale statelor membre ale UE Tari </a:t>
                      </a:r>
                      <a:endParaRPr lang="ro-RO" sz="1200" dirty="0">
                        <a:solidFill>
                          <a:srgbClr val="C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200" b="1" dirty="0">
                          <a:solidFill>
                            <a:srgbClr val="C00000"/>
                          </a:solidFill>
                          <a:effectLst/>
                          <a:latin typeface="Arial Black" panose="020B0A04020102020204" pitchFamily="34" charset="0"/>
                          <a:ea typeface="Calibri"/>
                        </a:rPr>
                        <a:t>Sistemul de finantare dominant </a:t>
                      </a:r>
                      <a:endParaRPr lang="ro-RO" sz="1200" dirty="0">
                        <a:solidFill>
                          <a:srgbClr val="C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200" b="1" dirty="0">
                          <a:solidFill>
                            <a:srgbClr val="C00000"/>
                          </a:solidFill>
                          <a:effectLst/>
                          <a:latin typeface="Arial Black" panose="020B0A04020102020204" pitchFamily="34" charset="0"/>
                          <a:ea typeface="Calibri"/>
                        </a:rPr>
                        <a:t>Principalele surse de finantare complementare </a:t>
                      </a:r>
                      <a:endParaRPr lang="ro-RO" sz="1200" dirty="0">
                        <a:solidFill>
                          <a:srgbClr val="C00000"/>
                        </a:solidFill>
                        <a:effectLst/>
                        <a:latin typeface="Arial Black" panose="020B0A04020102020204" pitchFamily="34" charset="0"/>
                        <a:ea typeface="Calibri"/>
                      </a:endParaRPr>
                    </a:p>
                  </a:txBody>
                  <a:tcPr marL="68580" marR="68580" marT="0" marB="0"/>
                </a:tc>
              </a:tr>
              <a:tr h="810899">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Grecia, Italia, Suedia, Spania, Marea Britanie </a:t>
                      </a:r>
                      <a:endParaRPr lang="ro-RO" sz="1400">
                        <a:solidFill>
                          <a:srgbClr val="0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Public : fiscalitate </a:t>
                      </a:r>
                      <a:endParaRPr lang="ro-RO" sz="1400">
                        <a:solidFill>
                          <a:srgbClr val="0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Asigurare voluntara privata, plati directe </a:t>
                      </a:r>
                      <a:endParaRPr lang="ro-RO" sz="1400">
                        <a:solidFill>
                          <a:srgbClr val="000000"/>
                        </a:solidFill>
                        <a:effectLst/>
                        <a:latin typeface="Arial Black" panose="020B0A04020102020204" pitchFamily="34" charset="0"/>
                        <a:ea typeface="Calibri"/>
                      </a:endParaRPr>
                    </a:p>
                  </a:txBody>
                  <a:tcPr marL="68580" marR="68580" marT="0" marB="0"/>
                </a:tc>
              </a:tr>
              <a:tr h="408527">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Danemarca </a:t>
                      </a:r>
                      <a:endParaRPr lang="ro-RO" sz="1400">
                        <a:solidFill>
                          <a:srgbClr val="0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Public : fiscalitate </a:t>
                      </a:r>
                      <a:endParaRPr lang="ro-RO" sz="1400">
                        <a:solidFill>
                          <a:srgbClr val="0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Plati directe </a:t>
                      </a:r>
                      <a:endParaRPr lang="ro-RO" sz="1400">
                        <a:solidFill>
                          <a:srgbClr val="000000"/>
                        </a:solidFill>
                        <a:effectLst/>
                        <a:latin typeface="Arial Black" panose="020B0A04020102020204" pitchFamily="34" charset="0"/>
                        <a:ea typeface="Calibri"/>
                      </a:endParaRPr>
                    </a:p>
                  </a:txBody>
                  <a:tcPr marL="68580" marR="68580" marT="0" marB="0"/>
                </a:tc>
              </a:tr>
              <a:tr h="1081199">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Austria, , Franta, Germania </a:t>
                      </a:r>
                      <a:endParaRPr lang="ro-RO" sz="1400">
                        <a:solidFill>
                          <a:srgbClr val="0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Public : asigurari sociale obligatorii </a:t>
                      </a:r>
                      <a:endParaRPr lang="ro-RO" sz="1400">
                        <a:solidFill>
                          <a:srgbClr val="0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Asigurare voluntara privata,plati directe, fiscalitate</a:t>
                      </a:r>
                      <a:endParaRPr lang="ro-RO" sz="1400">
                        <a:solidFill>
                          <a:srgbClr val="000000"/>
                        </a:solidFill>
                        <a:effectLst/>
                        <a:latin typeface="Arial Black" panose="020B0A04020102020204" pitchFamily="34" charset="0"/>
                        <a:ea typeface="Calibri"/>
                      </a:endParaRPr>
                    </a:p>
                  </a:txBody>
                  <a:tcPr marL="68580" marR="68580" marT="0" marB="0"/>
                </a:tc>
              </a:tr>
              <a:tr h="1351498">
                <a:tc>
                  <a:txBody>
                    <a:bodyPr/>
                    <a:lstStyle/>
                    <a:p>
                      <a:pPr>
                        <a:lnSpc>
                          <a:spcPct val="115000"/>
                        </a:lnSpc>
                        <a:spcAft>
                          <a:spcPts val="0"/>
                        </a:spcAft>
                      </a:pPr>
                      <a:r>
                        <a:rPr lang="ro-RO" sz="1400" b="1" dirty="0">
                          <a:solidFill>
                            <a:srgbClr val="000000"/>
                          </a:solidFill>
                          <a:effectLst/>
                          <a:latin typeface="Arial Black" panose="020B0A04020102020204" pitchFamily="34" charset="0"/>
                          <a:ea typeface="Calibri"/>
                        </a:rPr>
                        <a:t>Olanda </a:t>
                      </a:r>
                      <a:endParaRPr lang="ro-RO" sz="1400" dirty="0">
                        <a:solidFill>
                          <a:srgbClr val="0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400" b="1">
                          <a:solidFill>
                            <a:srgbClr val="000000"/>
                          </a:solidFill>
                          <a:effectLst/>
                          <a:latin typeface="Arial Black" panose="020B0A04020102020204" pitchFamily="34" charset="0"/>
                          <a:ea typeface="Calibri"/>
                        </a:rPr>
                        <a:t>Combinatie intre asigurari sociale obligatorii si asigurari voluntare private </a:t>
                      </a:r>
                      <a:endParaRPr lang="ro-RO" sz="1400">
                        <a:solidFill>
                          <a:srgbClr val="000000"/>
                        </a:solidFill>
                        <a:effectLst/>
                        <a:latin typeface="Arial Black" panose="020B0A04020102020204" pitchFamily="34" charset="0"/>
                        <a:ea typeface="Calibri"/>
                      </a:endParaRPr>
                    </a:p>
                  </a:txBody>
                  <a:tcPr marL="68580" marR="68580" marT="0" marB="0"/>
                </a:tc>
                <a:tc>
                  <a:txBody>
                    <a:bodyPr/>
                    <a:lstStyle/>
                    <a:p>
                      <a:pPr>
                        <a:lnSpc>
                          <a:spcPct val="115000"/>
                        </a:lnSpc>
                        <a:spcAft>
                          <a:spcPts val="0"/>
                        </a:spcAft>
                      </a:pPr>
                      <a:r>
                        <a:rPr lang="ro-RO" sz="1400" b="1" dirty="0">
                          <a:solidFill>
                            <a:srgbClr val="000000"/>
                          </a:solidFill>
                          <a:effectLst/>
                          <a:latin typeface="Arial Black" panose="020B0A04020102020204" pitchFamily="34" charset="0"/>
                          <a:ea typeface="Calibri"/>
                        </a:rPr>
                        <a:t>Fiscalitate si plati directe </a:t>
                      </a:r>
                      <a:endParaRPr lang="ro-RO" sz="1400" dirty="0">
                        <a:solidFill>
                          <a:srgbClr val="000000"/>
                        </a:solidFill>
                        <a:effectLst/>
                        <a:latin typeface="Arial Black" panose="020B0A04020102020204" pitchFamily="34" charset="0"/>
                        <a:ea typeface="Calibri"/>
                      </a:endParaRPr>
                    </a:p>
                  </a:txBody>
                  <a:tcPr marL="68580" marR="68580" marT="0" marB="0"/>
                </a:tc>
              </a:tr>
            </a:tbl>
          </a:graphicData>
        </a:graphic>
      </p:graphicFrame>
    </p:spTree>
    <p:extLst>
      <p:ext uri="{BB962C8B-B14F-4D97-AF65-F5344CB8AC3E}">
        <p14:creationId xmlns:p14="http://schemas.microsoft.com/office/powerpoint/2010/main" val="2491890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328592"/>
          </a:xfrm>
        </p:spPr>
        <p:txBody>
          <a:bodyPr>
            <a:normAutofit/>
          </a:bodyPr>
          <a:lstStyle/>
          <a:p>
            <a:pPr marL="0" indent="0">
              <a:buNone/>
            </a:pPr>
            <a:r>
              <a:rPr lang="en-US" sz="1600" u="sng" dirty="0" smtClean="0">
                <a:solidFill>
                  <a:srgbClr val="C00000"/>
                </a:solidFill>
                <a:latin typeface="Arial Black" panose="020B0A04020102020204" pitchFamily="34" charset="0"/>
              </a:rPr>
              <a:t>1990-1998-PREMIZELE ORGANIZARII SISTEMULUI DE ASIGURARI DE SANATATE</a:t>
            </a:r>
          </a:p>
          <a:p>
            <a:pPr marL="0" indent="0">
              <a:buNone/>
            </a:pPr>
            <a:endParaRPr lang="en-US" sz="1400" u="sng" dirty="0">
              <a:solidFill>
                <a:srgbClr val="C00000"/>
              </a:solidFill>
              <a:latin typeface="Arial Black" panose="020B0A04020102020204" pitchFamily="34" charset="0"/>
            </a:endParaRPr>
          </a:p>
          <a:p>
            <a:pPr marL="0" indent="0">
              <a:buNone/>
            </a:pPr>
            <a:r>
              <a:rPr lang="en-US" sz="1400" dirty="0" smtClean="0">
                <a:solidFill>
                  <a:srgbClr val="002060"/>
                </a:solidFill>
                <a:latin typeface="Arial Black" panose="020B0A04020102020204" pitchFamily="34" charset="0"/>
              </a:rPr>
              <a:t>-</a:t>
            </a:r>
            <a:r>
              <a:rPr lang="vi-VN" sz="1400" dirty="0" smtClean="0">
                <a:solidFill>
                  <a:srgbClr val="002060"/>
                </a:solidFill>
                <a:latin typeface="Arial Black" panose="020B0A04020102020204" pitchFamily="34" charset="0"/>
              </a:rPr>
              <a:t>În </a:t>
            </a:r>
            <a:r>
              <a:rPr lang="vi-VN" sz="1400" dirty="0">
                <a:solidFill>
                  <a:srgbClr val="002060"/>
                </a:solidFill>
                <a:latin typeface="Arial Black" panose="020B0A04020102020204" pitchFamily="34" charset="0"/>
              </a:rPr>
              <a:t>perioada 1990-1998, s-a utilizat un sistem dualist de tipul finanțare de la bugetul de stat/finanțare complementară – fond special de sănătate (O.G. nr. 22/1992), precum și finanțare externă – împrumuturi de la Banca Mondială (Legea nr. 79/1991), fonduri Phare și donații</a:t>
            </a:r>
            <a:r>
              <a:rPr lang="vi-VN" sz="1400" dirty="0" smtClean="0">
                <a:solidFill>
                  <a:srgbClr val="002060"/>
                </a:solidFill>
                <a:latin typeface="Arial Black" panose="020B0A04020102020204" pitchFamily="34" charset="0"/>
              </a:rPr>
              <a:t>.</a:t>
            </a:r>
            <a:endParaRPr lang="en-US" sz="1400" dirty="0" smtClean="0">
              <a:solidFill>
                <a:srgbClr val="002060"/>
              </a:solidFill>
              <a:latin typeface="Arial Black" panose="020B0A04020102020204" pitchFamily="34" charset="0"/>
            </a:endParaRPr>
          </a:p>
          <a:p>
            <a:pPr marL="0" indent="0">
              <a:buNone/>
            </a:pPr>
            <a:endParaRPr lang="en-US" sz="1400" dirty="0" smtClean="0">
              <a:solidFill>
                <a:srgbClr val="002060"/>
              </a:solidFill>
              <a:latin typeface="Arial Black" panose="020B0A04020102020204" pitchFamily="34" charset="0"/>
            </a:endParaRPr>
          </a:p>
          <a:p>
            <a:pPr marL="0" indent="0">
              <a:buNone/>
            </a:pPr>
            <a:r>
              <a:rPr lang="en-US" sz="1400" dirty="0" smtClean="0">
                <a:solidFill>
                  <a:srgbClr val="002060"/>
                </a:solidFill>
                <a:latin typeface="Arial Black" panose="020B0A04020102020204" pitchFamily="34" charset="0"/>
              </a:rPr>
              <a:t>-S</a:t>
            </a:r>
            <a:r>
              <a:rPr lang="vi-VN" sz="1400" dirty="0" smtClean="0">
                <a:solidFill>
                  <a:srgbClr val="002060"/>
                </a:solidFill>
                <a:latin typeface="Arial Black" panose="020B0A04020102020204" pitchFamily="34" charset="0"/>
              </a:rPr>
              <a:t>istemul </a:t>
            </a:r>
            <a:r>
              <a:rPr lang="vi-VN" sz="1400" dirty="0">
                <a:solidFill>
                  <a:srgbClr val="002060"/>
                </a:solidFill>
                <a:latin typeface="Arial Black" panose="020B0A04020102020204" pitchFamily="34" charset="0"/>
              </a:rPr>
              <a:t>de ocrotire a sănătății a fost coordonat în mod centralizat de către Ministerul Sănătății prin cele 41 de direcții sanitare județene și direcția sanitară a municipiului București, constituit dintr-o rețea de spitale, policlinici, dispensare și alte unități sanitare. În plus, existau și un număr de spitale, institute și centre naționale de înaltă specializare direct subordonate Ministerului Sănătății, precum și rețele medicale paralele, în subordinea Ministerului Transporturilor, Ministerului Apărării Naționale, Ministerului de Interne, Ministerului Muncii și Protecției Sociale și Serviciului Român de Informații, care furnizau servicii medicale și răspundeau de ocrotirea sănătății pentru o anumită categorie de populație</a:t>
            </a:r>
            <a:r>
              <a:rPr lang="vi-VN" sz="1400" dirty="0" smtClean="0">
                <a:solidFill>
                  <a:srgbClr val="002060"/>
                </a:solidFill>
                <a:latin typeface="Arial Black" panose="020B0A04020102020204" pitchFamily="34" charset="0"/>
              </a:rPr>
              <a:t>.</a:t>
            </a:r>
            <a:endParaRPr lang="en-US" sz="1400" dirty="0" smtClean="0">
              <a:solidFill>
                <a:srgbClr val="002060"/>
              </a:solidFill>
              <a:latin typeface="Arial Black" panose="020B0A04020102020204" pitchFamily="34" charset="0"/>
            </a:endParaRPr>
          </a:p>
          <a:p>
            <a:pPr marL="0" indent="0">
              <a:buNone/>
            </a:pPr>
            <a:endParaRPr lang="en-US" sz="1400" dirty="0" smtClean="0">
              <a:solidFill>
                <a:srgbClr val="002060"/>
              </a:solidFill>
              <a:latin typeface="Arial Black" panose="020B0A04020102020204" pitchFamily="34" charset="0"/>
            </a:endParaRPr>
          </a:p>
          <a:p>
            <a:pPr marL="0" indent="0">
              <a:buNone/>
            </a:pPr>
            <a:r>
              <a:rPr lang="en-US" sz="1400" dirty="0" smtClean="0">
                <a:solidFill>
                  <a:srgbClr val="002060"/>
                </a:solidFill>
                <a:latin typeface="Arial Black" panose="020B0A04020102020204" pitchFamily="34" charset="0"/>
              </a:rPr>
              <a:t>-</a:t>
            </a:r>
            <a:r>
              <a:rPr lang="en-US" sz="1400" dirty="0" err="1" smtClean="0">
                <a:solidFill>
                  <a:srgbClr val="002060"/>
                </a:solidFill>
                <a:latin typeface="Arial Black" panose="020B0A04020102020204" pitchFamily="34" charset="0"/>
              </a:rPr>
              <a:t>Odata</a:t>
            </a:r>
            <a:r>
              <a:rPr lang="en-US" sz="1400" dirty="0" smtClean="0">
                <a:solidFill>
                  <a:srgbClr val="002060"/>
                </a:solidFill>
                <a:latin typeface="Arial Black" panose="020B0A04020102020204" pitchFamily="34" charset="0"/>
              </a:rPr>
              <a:t> cu </a:t>
            </a:r>
            <a:r>
              <a:rPr lang="en-US" sz="1400" dirty="0" err="1" smtClean="0">
                <a:solidFill>
                  <a:srgbClr val="002060"/>
                </a:solidFill>
                <a:latin typeface="Arial Black" panose="020B0A04020102020204" pitchFamily="34" charset="0"/>
              </a:rPr>
              <a:t>aparitia</a:t>
            </a:r>
            <a:r>
              <a:rPr lang="en-US" sz="1400" dirty="0" smtClean="0">
                <a:solidFill>
                  <a:srgbClr val="002060"/>
                </a:solidFill>
                <a:latin typeface="Arial Black" panose="020B0A04020102020204" pitchFamily="34" charset="0"/>
              </a:rPr>
              <a:t> OG.Nr.124/1994 s-au </a:t>
            </a:r>
            <a:r>
              <a:rPr lang="en-US" sz="1400" dirty="0" err="1" smtClean="0">
                <a:solidFill>
                  <a:srgbClr val="002060"/>
                </a:solidFill>
                <a:latin typeface="Arial Black" panose="020B0A04020102020204" pitchFamily="34" charset="0"/>
              </a:rPr>
              <a:t>organizat</a:t>
            </a:r>
            <a:r>
              <a:rPr lang="en-US" sz="1400" dirty="0" smtClean="0">
                <a:solidFill>
                  <a:srgbClr val="002060"/>
                </a:solidFill>
                <a:latin typeface="Arial Black" panose="020B0A04020102020204" pitchFamily="34" charset="0"/>
              </a:rPr>
              <a:t> </a:t>
            </a:r>
            <a:r>
              <a:rPr lang="vi-VN" sz="1400" dirty="0">
                <a:solidFill>
                  <a:srgbClr val="002060"/>
                </a:solidFill>
                <a:latin typeface="Arial Black" panose="020B0A04020102020204" pitchFamily="34" charset="0"/>
              </a:rPr>
              <a:t>cabinetele medicale</a:t>
            </a:r>
          </a:p>
          <a:p>
            <a:pPr marL="0" indent="0">
              <a:buNone/>
            </a:pPr>
            <a:r>
              <a:rPr lang="vi-VN" sz="1400" dirty="0">
                <a:solidFill>
                  <a:srgbClr val="002060"/>
                </a:solidFill>
                <a:latin typeface="Arial Black" panose="020B0A04020102020204" pitchFamily="34" charset="0"/>
              </a:rPr>
              <a:t>individuale de asistenţă medicală primară, cabinete medicale în asistenţa </a:t>
            </a:r>
            <a:r>
              <a:rPr lang="vi-VN" sz="1400" dirty="0" smtClean="0">
                <a:solidFill>
                  <a:srgbClr val="002060"/>
                </a:solidFill>
                <a:latin typeface="Arial Black" panose="020B0A04020102020204" pitchFamily="34" charset="0"/>
              </a:rPr>
              <a:t>medicală</a:t>
            </a:r>
            <a:r>
              <a:rPr lang="en-US" sz="1400" dirty="0" smtClean="0">
                <a:solidFill>
                  <a:srgbClr val="002060"/>
                </a:solidFill>
                <a:latin typeface="Arial Black" panose="020B0A04020102020204" pitchFamily="34" charset="0"/>
              </a:rPr>
              <a:t> </a:t>
            </a:r>
            <a:r>
              <a:rPr lang="vi-VN" sz="1400" dirty="0" smtClean="0">
                <a:solidFill>
                  <a:srgbClr val="002060"/>
                </a:solidFill>
                <a:latin typeface="Arial Black" panose="020B0A04020102020204" pitchFamily="34" charset="0"/>
              </a:rPr>
              <a:t>ambulatorie </a:t>
            </a:r>
            <a:r>
              <a:rPr lang="vi-VN" sz="1400" dirty="0">
                <a:solidFill>
                  <a:srgbClr val="002060"/>
                </a:solidFill>
                <a:latin typeface="Arial Black" panose="020B0A04020102020204" pitchFamily="34" charset="0"/>
              </a:rPr>
              <a:t>de specialitate clinică, paraclinică şi </a:t>
            </a:r>
            <a:r>
              <a:rPr lang="vi-VN" sz="1400" dirty="0" smtClean="0">
                <a:solidFill>
                  <a:srgbClr val="002060"/>
                </a:solidFill>
                <a:latin typeface="Arial Black" panose="020B0A04020102020204" pitchFamily="34" charset="0"/>
              </a:rPr>
              <a:t>stomatologică</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si</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apar</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primele</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forme</a:t>
            </a:r>
            <a:r>
              <a:rPr lang="en-US" sz="1400" dirty="0" smtClean="0">
                <a:solidFill>
                  <a:srgbClr val="002060"/>
                </a:solidFill>
                <a:latin typeface="Arial Black" panose="020B0A04020102020204" pitchFamily="34" charset="0"/>
              </a:rPr>
              <a:t> de </a:t>
            </a:r>
            <a:r>
              <a:rPr lang="en-US" sz="1400" dirty="0" err="1" smtClean="0">
                <a:solidFill>
                  <a:srgbClr val="002060"/>
                </a:solidFill>
                <a:latin typeface="Arial Black" panose="020B0A04020102020204" pitchFamily="34" charset="0"/>
              </a:rPr>
              <a:t>asistenta</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medicala</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privata</a:t>
            </a:r>
            <a:r>
              <a:rPr lang="en-US" sz="1400" dirty="0" smtClean="0">
                <a:solidFill>
                  <a:srgbClr val="002060"/>
                </a:solidFill>
                <a:latin typeface="Arial Black" panose="020B0A04020102020204" pitchFamily="34" charset="0"/>
              </a:rPr>
              <a:t>.</a:t>
            </a:r>
          </a:p>
          <a:p>
            <a:pPr marL="0" indent="0">
              <a:buNone/>
            </a:pPr>
            <a:endParaRPr lang="ro-RO" sz="1400" dirty="0">
              <a:solidFill>
                <a:srgbClr val="002060"/>
              </a:solidFill>
              <a:latin typeface="Arial Black" panose="020B0A04020102020204" pitchFamily="34" charset="0"/>
            </a:endParaRPr>
          </a:p>
        </p:txBody>
      </p:sp>
      <p:sp>
        <p:nvSpPr>
          <p:cNvPr id="2" name="Title 1"/>
          <p:cNvSpPr>
            <a:spLocks noGrp="1"/>
          </p:cNvSpPr>
          <p:nvPr>
            <p:ph type="title"/>
          </p:nvPr>
        </p:nvSpPr>
        <p:spPr>
          <a:xfrm>
            <a:off x="539552" y="332656"/>
            <a:ext cx="8229600" cy="504056"/>
          </a:xfrm>
          <a:solidFill>
            <a:schemeClr val="bg2">
              <a:lumMod val="75000"/>
            </a:schemeClr>
          </a:solidFill>
        </p:spPr>
        <p:txBody>
          <a:bodyPr>
            <a:normAutofit fontScale="90000"/>
          </a:bodyPr>
          <a:lstStyle/>
          <a:p>
            <a:r>
              <a:rPr lang="en-US" sz="2000" b="1" dirty="0" smtClean="0">
                <a:solidFill>
                  <a:srgbClr val="FF0000"/>
                </a:solidFill>
              </a:rPr>
              <a:t>II.SISTEMUL DE SANATATE DIN ROMANIA PANA LA INTRAREA IN UNIUNEA EUROPEANA</a:t>
            </a:r>
            <a:endParaRPr lang="ro-RO" sz="2000" b="1" dirty="0">
              <a:solidFill>
                <a:srgbClr val="FF0000"/>
              </a:solidFill>
            </a:endParaRPr>
          </a:p>
        </p:txBody>
      </p:sp>
    </p:spTree>
    <p:extLst>
      <p:ext uri="{BB962C8B-B14F-4D97-AF65-F5344CB8AC3E}">
        <p14:creationId xmlns:p14="http://schemas.microsoft.com/office/powerpoint/2010/main" val="585632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chemeClr val="bg2">
              <a:lumMod val="75000"/>
            </a:schemeClr>
          </a:solidFill>
        </p:spPr>
        <p:txBody>
          <a:bodyPr>
            <a:normAutofit fontScale="90000"/>
          </a:bodyPr>
          <a:lstStyle/>
          <a:p>
            <a:r>
              <a:rPr lang="it-IT" sz="2000" b="1" dirty="0">
                <a:solidFill>
                  <a:srgbClr val="FF0000"/>
                </a:solidFill>
              </a:rPr>
              <a:t>II.SISTEMUL DE SANATATE DIN ROMANIA PANA LA INTRAREA IN UNIUNEA EUROPEANA</a:t>
            </a:r>
            <a:endParaRPr lang="ro-RO" sz="2000" b="1" dirty="0">
              <a:solidFill>
                <a:srgbClr val="FF0000"/>
              </a:solidFill>
            </a:endParaRPr>
          </a:p>
        </p:txBody>
      </p:sp>
      <p:sp>
        <p:nvSpPr>
          <p:cNvPr id="3" name="Content Placeholder 2"/>
          <p:cNvSpPr>
            <a:spLocks noGrp="1"/>
          </p:cNvSpPr>
          <p:nvPr>
            <p:ph idx="1"/>
          </p:nvPr>
        </p:nvSpPr>
        <p:spPr>
          <a:xfrm>
            <a:off x="457200" y="1124744"/>
            <a:ext cx="8229600" cy="5400600"/>
          </a:xfrm>
        </p:spPr>
        <p:txBody>
          <a:bodyPr>
            <a:normAutofit/>
          </a:bodyPr>
          <a:lstStyle/>
          <a:p>
            <a:pPr marL="0" indent="0">
              <a:buNone/>
            </a:pPr>
            <a:r>
              <a:rPr lang="en-US" sz="1600" b="1" u="sng" dirty="0" smtClean="0">
                <a:solidFill>
                  <a:srgbClr val="C00000"/>
                </a:solidFill>
                <a:latin typeface="Arial Black" panose="020B0A04020102020204" pitchFamily="34" charset="0"/>
              </a:rPr>
              <a:t>1998-2007-Reforma </a:t>
            </a:r>
            <a:r>
              <a:rPr lang="en-US" sz="1600" b="1" u="sng" dirty="0" err="1" smtClean="0">
                <a:solidFill>
                  <a:srgbClr val="C00000"/>
                </a:solidFill>
                <a:latin typeface="Arial Black" panose="020B0A04020102020204" pitchFamily="34" charset="0"/>
              </a:rPr>
              <a:t>sistemului</a:t>
            </a:r>
            <a:r>
              <a:rPr lang="en-US" sz="1600" b="1" u="sng" dirty="0" smtClean="0">
                <a:solidFill>
                  <a:srgbClr val="C00000"/>
                </a:solidFill>
                <a:latin typeface="Arial Black" panose="020B0A04020102020204" pitchFamily="34" charset="0"/>
              </a:rPr>
              <a:t> de </a:t>
            </a:r>
            <a:r>
              <a:rPr lang="en-US" sz="1600" b="1" u="sng" dirty="0" err="1" smtClean="0">
                <a:solidFill>
                  <a:srgbClr val="C00000"/>
                </a:solidFill>
                <a:latin typeface="Arial Black" panose="020B0A04020102020204" pitchFamily="34" charset="0"/>
              </a:rPr>
              <a:t>asigurari</a:t>
            </a:r>
            <a:r>
              <a:rPr lang="en-US" sz="1600" b="1" u="sng" dirty="0" smtClean="0">
                <a:solidFill>
                  <a:srgbClr val="C00000"/>
                </a:solidFill>
                <a:latin typeface="Arial Black" panose="020B0A04020102020204" pitchFamily="34" charset="0"/>
              </a:rPr>
              <a:t> de </a:t>
            </a:r>
            <a:r>
              <a:rPr lang="en-US" sz="1600" b="1" u="sng" dirty="0" err="1" smtClean="0">
                <a:solidFill>
                  <a:srgbClr val="C00000"/>
                </a:solidFill>
                <a:latin typeface="Arial Black" panose="020B0A04020102020204" pitchFamily="34" charset="0"/>
              </a:rPr>
              <a:t>sanatate</a:t>
            </a:r>
            <a:endParaRPr lang="en-US" sz="1600" b="1" u="sng" dirty="0" smtClean="0">
              <a:solidFill>
                <a:srgbClr val="C00000"/>
              </a:solidFill>
              <a:latin typeface="Arial Black" panose="020B0A04020102020204" pitchFamily="34" charset="0"/>
            </a:endParaRPr>
          </a:p>
          <a:p>
            <a:pPr marL="0" indent="0">
              <a:buNone/>
            </a:pPr>
            <a:endParaRPr lang="en-US" sz="1400" dirty="0">
              <a:solidFill>
                <a:srgbClr val="C00000"/>
              </a:solidFill>
              <a:latin typeface="Arial Black" panose="020B0A04020102020204" pitchFamily="34" charset="0"/>
            </a:endParaRPr>
          </a:p>
          <a:p>
            <a:pPr marL="0" indent="0">
              <a:buNone/>
            </a:pPr>
            <a:r>
              <a:rPr lang="en-US" sz="1400" dirty="0" smtClean="0">
                <a:solidFill>
                  <a:srgbClr val="2929E9"/>
                </a:solidFill>
                <a:latin typeface="Arial Black" panose="020B0A04020102020204" pitchFamily="34" charset="0"/>
              </a:rPr>
              <a:t>-</a:t>
            </a:r>
            <a:r>
              <a:rPr lang="vi-VN" sz="1400" dirty="0">
                <a:solidFill>
                  <a:srgbClr val="2929E9"/>
                </a:solidFill>
                <a:latin typeface="Arial Black" panose="020B0A04020102020204" pitchFamily="34" charset="0"/>
              </a:rPr>
              <a:t>În iulie 1997, a fost adoptată de Parlamentul României și promulgată de Președintele țării Legea Asigurărilor Sociale de Sănătate – Legea nr. </a:t>
            </a:r>
            <a:r>
              <a:rPr lang="vi-VN" sz="1400" dirty="0" smtClean="0">
                <a:solidFill>
                  <a:srgbClr val="2929E9"/>
                </a:solidFill>
                <a:latin typeface="Arial Black" panose="020B0A04020102020204" pitchFamily="34" charset="0"/>
              </a:rPr>
              <a:t>145/1997</a:t>
            </a:r>
            <a:r>
              <a:rPr lang="en-US" sz="1400" dirty="0" smtClean="0">
                <a:solidFill>
                  <a:srgbClr val="2929E9"/>
                </a:solidFill>
                <a:latin typeface="Arial Black" panose="020B0A04020102020204" pitchFamily="34" charset="0"/>
              </a:rPr>
              <a:t>,care a </a:t>
            </a:r>
            <a:r>
              <a:rPr lang="en-US" sz="1400" dirty="0" err="1" smtClean="0">
                <a:solidFill>
                  <a:srgbClr val="2929E9"/>
                </a:solidFill>
                <a:latin typeface="Arial Black" panose="020B0A04020102020204" pitchFamily="34" charset="0"/>
              </a:rPr>
              <a:t>intrat</a:t>
            </a:r>
            <a:r>
              <a:rPr lang="en-US" sz="1400" dirty="0" smtClean="0">
                <a:solidFill>
                  <a:srgbClr val="2929E9"/>
                </a:solidFill>
                <a:latin typeface="Arial Black" panose="020B0A04020102020204" pitchFamily="34" charset="0"/>
              </a:rPr>
              <a:t> in </a:t>
            </a:r>
            <a:r>
              <a:rPr lang="en-US" sz="1400" dirty="0" err="1" smtClean="0">
                <a:solidFill>
                  <a:srgbClr val="2929E9"/>
                </a:solidFill>
                <a:latin typeface="Arial Black" panose="020B0A04020102020204" pitchFamily="34" charset="0"/>
              </a:rPr>
              <a:t>vigoare</a:t>
            </a:r>
            <a:r>
              <a:rPr lang="en-US" sz="1400" dirty="0" smtClean="0">
                <a:solidFill>
                  <a:srgbClr val="2929E9"/>
                </a:solidFill>
                <a:latin typeface="Arial Black" panose="020B0A04020102020204" pitchFamily="34" charset="0"/>
              </a:rPr>
              <a:t> la 1 </a:t>
            </a:r>
            <a:r>
              <a:rPr lang="en-US" sz="1400" dirty="0" err="1" smtClean="0">
                <a:solidFill>
                  <a:srgbClr val="2929E9"/>
                </a:solidFill>
                <a:latin typeface="Arial Black" panose="020B0A04020102020204" pitchFamily="34" charset="0"/>
              </a:rPr>
              <a:t>ianuarie</a:t>
            </a:r>
            <a:r>
              <a:rPr lang="en-US" sz="1400" dirty="0" smtClean="0">
                <a:solidFill>
                  <a:srgbClr val="2929E9"/>
                </a:solidFill>
                <a:latin typeface="Arial Black" panose="020B0A04020102020204" pitchFamily="34" charset="0"/>
              </a:rPr>
              <a:t> 1998.</a:t>
            </a:r>
            <a:r>
              <a:rPr lang="vi-VN" sz="1400" dirty="0">
                <a:solidFill>
                  <a:srgbClr val="2929E9"/>
                </a:solidFill>
                <a:latin typeface="Arial Black" panose="020B0A04020102020204" pitchFamily="34" charset="0"/>
              </a:rPr>
              <a:t> Aceasta a urmărit modelul de asigurări tip </a:t>
            </a:r>
            <a:r>
              <a:rPr lang="vi-VN" sz="1400" dirty="0" smtClean="0">
                <a:solidFill>
                  <a:srgbClr val="2929E9"/>
                </a:solidFill>
                <a:latin typeface="Arial Black" panose="020B0A04020102020204" pitchFamily="34" charset="0"/>
              </a:rPr>
              <a:t>Bismark</a:t>
            </a:r>
            <a:r>
              <a:rPr lang="en-US" sz="1400" dirty="0" smtClean="0">
                <a:solidFill>
                  <a:srgbClr val="2929E9"/>
                </a:solidFill>
                <a:latin typeface="Arial Black" panose="020B0A04020102020204" pitchFamily="34" charset="0"/>
              </a:rPr>
              <a:t>,</a:t>
            </a:r>
            <a:r>
              <a:rPr lang="vi-VN" sz="1400" dirty="0" smtClean="0">
                <a:solidFill>
                  <a:srgbClr val="2929E9"/>
                </a:solidFill>
                <a:latin typeface="Arial Black" panose="020B0A04020102020204" pitchFamily="34" charset="0"/>
              </a:rPr>
              <a:t>având </a:t>
            </a:r>
            <a:r>
              <a:rPr lang="vi-VN" sz="1400" dirty="0">
                <a:solidFill>
                  <a:srgbClr val="2929E9"/>
                </a:solidFill>
                <a:latin typeface="Arial Black" panose="020B0A04020102020204" pitchFamily="34" charset="0"/>
              </a:rPr>
              <a:t>influenţe și din modelele Semasko şi </a:t>
            </a:r>
            <a:r>
              <a:rPr lang="vi-VN" sz="1400" dirty="0" smtClean="0">
                <a:solidFill>
                  <a:srgbClr val="2929E9"/>
                </a:solidFill>
                <a:latin typeface="Arial Black" panose="020B0A04020102020204" pitchFamily="34" charset="0"/>
              </a:rPr>
              <a:t>Beveridge</a:t>
            </a:r>
            <a:r>
              <a:rPr lang="en-US" sz="1400" dirty="0" smtClean="0">
                <a:solidFill>
                  <a:srgbClr val="2929E9"/>
                </a:solidFill>
                <a:latin typeface="Arial Black" panose="020B0A04020102020204" pitchFamily="34" charset="0"/>
              </a:rPr>
              <a:t> </a:t>
            </a:r>
            <a:r>
              <a:rPr lang="vi-VN" sz="1400" dirty="0" smtClean="0">
                <a:solidFill>
                  <a:srgbClr val="2929E9"/>
                </a:solidFill>
                <a:latin typeface="Arial Black" panose="020B0A04020102020204" pitchFamily="34" charset="0"/>
              </a:rPr>
              <a:t>, </a:t>
            </a:r>
            <a:r>
              <a:rPr lang="vi-VN" sz="1400" dirty="0">
                <a:solidFill>
                  <a:srgbClr val="2929E9"/>
                </a:solidFill>
                <a:latin typeface="Arial Black" panose="020B0A04020102020204" pitchFamily="34" charset="0"/>
              </a:rPr>
              <a:t>cu asigurare de sănătate obligatorie, bazat pe principiul solidarității și funcționând în cadrul unui sistem </a:t>
            </a:r>
            <a:r>
              <a:rPr lang="vi-VN" sz="1400" dirty="0" smtClean="0">
                <a:solidFill>
                  <a:srgbClr val="2929E9"/>
                </a:solidFill>
                <a:latin typeface="Arial Black" panose="020B0A04020102020204" pitchFamily="34" charset="0"/>
              </a:rPr>
              <a:t>descentralizat</a:t>
            </a:r>
            <a:endParaRPr lang="en-US" sz="1400" dirty="0" smtClean="0">
              <a:solidFill>
                <a:srgbClr val="2929E9"/>
              </a:solidFill>
              <a:latin typeface="Arial Black" panose="020B0A04020102020204" pitchFamily="34" charset="0"/>
            </a:endParaRPr>
          </a:p>
          <a:p>
            <a:pPr marL="0" indent="0">
              <a:buNone/>
            </a:pPr>
            <a:endParaRPr lang="en-US" sz="1400" dirty="0" smtClean="0">
              <a:solidFill>
                <a:srgbClr val="2929E9"/>
              </a:solidFill>
              <a:latin typeface="Arial Black" panose="020B0A04020102020204" pitchFamily="34" charset="0"/>
            </a:endParaRPr>
          </a:p>
          <a:p>
            <a:pPr marL="0" indent="0">
              <a:buNone/>
            </a:pPr>
            <a:r>
              <a:rPr lang="en-US" sz="1400" dirty="0" smtClean="0">
                <a:solidFill>
                  <a:schemeClr val="accent1">
                    <a:lumMod val="75000"/>
                  </a:schemeClr>
                </a:solidFill>
                <a:latin typeface="Arial Black" panose="020B0A04020102020204" pitchFamily="34" charset="0"/>
              </a:rPr>
              <a:t>-A</a:t>
            </a:r>
            <a:r>
              <a:rPr lang="vi-VN" sz="1400" dirty="0" smtClean="0">
                <a:solidFill>
                  <a:schemeClr val="accent1">
                    <a:lumMod val="75000"/>
                  </a:schemeClr>
                </a:solidFill>
                <a:latin typeface="Arial Black" panose="020B0A04020102020204" pitchFamily="34" charset="0"/>
              </a:rPr>
              <a:t>nul </a:t>
            </a:r>
            <a:r>
              <a:rPr lang="vi-VN" sz="1400" dirty="0">
                <a:solidFill>
                  <a:schemeClr val="accent1">
                    <a:lumMod val="75000"/>
                  </a:schemeClr>
                </a:solidFill>
                <a:latin typeface="Arial Black" panose="020B0A04020102020204" pitchFamily="34" charset="0"/>
              </a:rPr>
              <a:t>1998 </a:t>
            </a:r>
            <a:r>
              <a:rPr lang="en-US" sz="1400" dirty="0" smtClean="0">
                <a:solidFill>
                  <a:schemeClr val="accent1">
                    <a:lumMod val="75000"/>
                  </a:schemeClr>
                </a:solidFill>
                <a:latin typeface="Arial Black" panose="020B0A04020102020204" pitchFamily="34" charset="0"/>
              </a:rPr>
              <a:t> a </a:t>
            </a:r>
            <a:r>
              <a:rPr lang="en-US" sz="1400" dirty="0" err="1" smtClean="0">
                <a:solidFill>
                  <a:schemeClr val="accent1">
                    <a:lumMod val="75000"/>
                  </a:schemeClr>
                </a:solidFill>
                <a:latin typeface="Arial Black" panose="020B0A04020102020204" pitchFamily="34" charset="0"/>
              </a:rPr>
              <a:t>reprezentat</a:t>
            </a:r>
            <a:r>
              <a:rPr lang="en-US" sz="1400" dirty="0" smtClean="0">
                <a:solidFill>
                  <a:schemeClr val="accent1">
                    <a:lumMod val="75000"/>
                  </a:schemeClr>
                </a:solidFill>
                <a:latin typeface="Arial Black" panose="020B0A04020102020204" pitchFamily="34" charset="0"/>
              </a:rPr>
              <a:t> o </a:t>
            </a:r>
            <a:r>
              <a:rPr lang="vi-VN" sz="1400" dirty="0" smtClean="0">
                <a:solidFill>
                  <a:schemeClr val="accent1">
                    <a:lumMod val="75000"/>
                  </a:schemeClr>
                </a:solidFill>
                <a:latin typeface="Arial Black" panose="020B0A04020102020204" pitchFamily="34" charset="0"/>
              </a:rPr>
              <a:t>perioadă </a:t>
            </a:r>
            <a:r>
              <a:rPr lang="vi-VN" sz="1400" dirty="0">
                <a:solidFill>
                  <a:schemeClr val="accent1">
                    <a:lumMod val="75000"/>
                  </a:schemeClr>
                </a:solidFill>
                <a:latin typeface="Arial Black" panose="020B0A04020102020204" pitchFamily="34" charset="0"/>
              </a:rPr>
              <a:t>de tranziție </a:t>
            </a:r>
            <a:r>
              <a:rPr lang="en-US" sz="1400" dirty="0" smtClean="0">
                <a:solidFill>
                  <a:schemeClr val="accent1">
                    <a:lumMod val="75000"/>
                  </a:schemeClr>
                </a:solidFill>
                <a:latin typeface="Arial Black" panose="020B0A04020102020204" pitchFamily="34" charset="0"/>
              </a:rPr>
              <a:t> </a:t>
            </a:r>
            <a:r>
              <a:rPr lang="vi-VN" sz="1400" dirty="0" smtClean="0">
                <a:solidFill>
                  <a:schemeClr val="accent1">
                    <a:lumMod val="75000"/>
                  </a:schemeClr>
                </a:solidFill>
                <a:latin typeface="Arial Black" panose="020B0A04020102020204" pitchFamily="34" charset="0"/>
              </a:rPr>
              <a:t>în </a:t>
            </a:r>
            <a:r>
              <a:rPr lang="vi-VN" sz="1400" dirty="0">
                <a:solidFill>
                  <a:schemeClr val="accent1">
                    <a:lumMod val="75000"/>
                  </a:schemeClr>
                </a:solidFill>
                <a:latin typeface="Arial Black" panose="020B0A04020102020204" pitchFamily="34" charset="0"/>
              </a:rPr>
              <a:t>care Direcțiile Sanitare Județene și Ministerul Sănătății au administrat fondurile de </a:t>
            </a:r>
            <a:r>
              <a:rPr lang="vi-VN" sz="1400" dirty="0" smtClean="0">
                <a:solidFill>
                  <a:schemeClr val="accent1">
                    <a:lumMod val="75000"/>
                  </a:schemeClr>
                </a:solidFill>
                <a:latin typeface="Arial Black" panose="020B0A04020102020204" pitchFamily="34" charset="0"/>
              </a:rPr>
              <a:t>asigurare</a:t>
            </a:r>
            <a:r>
              <a:rPr lang="en-US" sz="1400" dirty="0" smtClean="0">
                <a:solidFill>
                  <a:schemeClr val="accent1">
                    <a:lumMod val="75000"/>
                  </a:schemeClr>
                </a:solidFill>
                <a:latin typeface="Arial Black" panose="020B0A04020102020204" pitchFamily="34" charset="0"/>
              </a:rPr>
              <a:t> </a:t>
            </a:r>
            <a:r>
              <a:rPr lang="en-US" sz="1400" dirty="0" err="1" smtClean="0">
                <a:solidFill>
                  <a:schemeClr val="accent1">
                    <a:lumMod val="75000"/>
                  </a:schemeClr>
                </a:solidFill>
                <a:latin typeface="Arial Black" panose="020B0A04020102020204" pitchFamily="34" charset="0"/>
              </a:rPr>
              <a:t>si</a:t>
            </a:r>
            <a:r>
              <a:rPr lang="en-US" sz="1400" dirty="0" smtClean="0">
                <a:solidFill>
                  <a:schemeClr val="accent1">
                    <a:lumMod val="75000"/>
                  </a:schemeClr>
                </a:solidFill>
                <a:latin typeface="Arial Black" panose="020B0A04020102020204" pitchFamily="34" charset="0"/>
              </a:rPr>
              <a:t> in care au </a:t>
            </a:r>
            <a:r>
              <a:rPr lang="en-US" sz="1400" dirty="0" err="1" smtClean="0">
                <a:solidFill>
                  <a:schemeClr val="accent1">
                    <a:lumMod val="75000"/>
                  </a:schemeClr>
                </a:solidFill>
                <a:latin typeface="Arial Black" panose="020B0A04020102020204" pitchFamily="34" charset="0"/>
              </a:rPr>
              <a:t>fost</a:t>
            </a:r>
            <a:r>
              <a:rPr lang="en-US" sz="1400" dirty="0" smtClean="0">
                <a:solidFill>
                  <a:schemeClr val="accent1">
                    <a:lumMod val="75000"/>
                  </a:schemeClr>
                </a:solidFill>
                <a:latin typeface="Arial Black" panose="020B0A04020102020204" pitchFamily="34" charset="0"/>
              </a:rPr>
              <a:t> </a:t>
            </a:r>
            <a:r>
              <a:rPr lang="en-US" sz="1400" dirty="0" err="1" smtClean="0">
                <a:solidFill>
                  <a:schemeClr val="accent1">
                    <a:lumMod val="75000"/>
                  </a:schemeClr>
                </a:solidFill>
                <a:latin typeface="Arial Black" panose="020B0A04020102020204" pitchFamily="34" charset="0"/>
              </a:rPr>
              <a:t>organizate</a:t>
            </a:r>
            <a:r>
              <a:rPr lang="en-US" sz="1400" dirty="0" smtClean="0">
                <a:solidFill>
                  <a:schemeClr val="accent1">
                    <a:lumMod val="75000"/>
                  </a:schemeClr>
                </a:solidFill>
                <a:latin typeface="Arial Black" panose="020B0A04020102020204" pitchFamily="34" charset="0"/>
              </a:rPr>
              <a:t> </a:t>
            </a:r>
            <a:r>
              <a:rPr lang="en-US" sz="1400" dirty="0" err="1" smtClean="0">
                <a:solidFill>
                  <a:schemeClr val="accent1">
                    <a:lumMod val="75000"/>
                  </a:schemeClr>
                </a:solidFill>
                <a:latin typeface="Arial Black" panose="020B0A04020102020204" pitchFamily="34" charset="0"/>
              </a:rPr>
              <a:t>casele</a:t>
            </a:r>
            <a:r>
              <a:rPr lang="en-US" sz="1400" dirty="0" smtClean="0">
                <a:solidFill>
                  <a:schemeClr val="accent1">
                    <a:lumMod val="75000"/>
                  </a:schemeClr>
                </a:solidFill>
                <a:latin typeface="Arial Black" panose="020B0A04020102020204" pitchFamily="34" charset="0"/>
              </a:rPr>
              <a:t> de </a:t>
            </a:r>
            <a:r>
              <a:rPr lang="en-US" sz="1400" dirty="0" err="1" smtClean="0">
                <a:solidFill>
                  <a:schemeClr val="accent1">
                    <a:lumMod val="75000"/>
                  </a:schemeClr>
                </a:solidFill>
                <a:latin typeface="Arial Black" panose="020B0A04020102020204" pitchFamily="34" charset="0"/>
              </a:rPr>
              <a:t>asigurari</a:t>
            </a:r>
            <a:r>
              <a:rPr lang="en-US" sz="1400" dirty="0" smtClean="0">
                <a:solidFill>
                  <a:schemeClr val="accent1">
                    <a:lumMod val="75000"/>
                  </a:schemeClr>
                </a:solidFill>
                <a:latin typeface="Arial Black" panose="020B0A04020102020204" pitchFamily="34" charset="0"/>
              </a:rPr>
              <a:t> de </a:t>
            </a:r>
            <a:r>
              <a:rPr lang="en-US" sz="1400" dirty="0" err="1" smtClean="0">
                <a:solidFill>
                  <a:schemeClr val="accent1">
                    <a:lumMod val="75000"/>
                  </a:schemeClr>
                </a:solidFill>
                <a:latin typeface="Arial Black" panose="020B0A04020102020204" pitchFamily="34" charset="0"/>
              </a:rPr>
              <a:t>sanatate</a:t>
            </a:r>
            <a:r>
              <a:rPr lang="vi-VN" sz="1400" dirty="0" smtClean="0">
                <a:solidFill>
                  <a:schemeClr val="accent1">
                    <a:lumMod val="75000"/>
                  </a:schemeClr>
                </a:solidFill>
                <a:latin typeface="Arial Black" panose="020B0A04020102020204" pitchFamily="34" charset="0"/>
              </a:rPr>
              <a:t>. </a:t>
            </a:r>
            <a:r>
              <a:rPr lang="vi-VN" sz="1400" dirty="0">
                <a:solidFill>
                  <a:schemeClr val="accent1">
                    <a:lumMod val="75000"/>
                  </a:schemeClr>
                </a:solidFill>
                <a:latin typeface="Arial Black" panose="020B0A04020102020204" pitchFamily="34" charset="0"/>
              </a:rPr>
              <a:t>În consecință, de la 1 ianuarie 1999, conform legii au funcționat și casele de asigurări ca instituții publice autonome, conduse de reprezentanții asiguraților și patronatului prin consiliile de administrație, deci și Casa Națională de Asigurări de Sănătate</a:t>
            </a:r>
            <a:r>
              <a:rPr lang="vi-VN" sz="1400" dirty="0" smtClean="0">
                <a:solidFill>
                  <a:schemeClr val="accent1">
                    <a:lumMod val="75000"/>
                  </a:schemeClr>
                </a:solidFill>
                <a:latin typeface="Arial Black" panose="020B0A04020102020204" pitchFamily="34" charset="0"/>
              </a:rPr>
              <a:t>.</a:t>
            </a:r>
            <a:endParaRPr lang="en-US" sz="1400" dirty="0" smtClean="0">
              <a:solidFill>
                <a:schemeClr val="accent1">
                  <a:lumMod val="75000"/>
                </a:schemeClr>
              </a:solidFill>
              <a:latin typeface="Arial Black" panose="020B0A04020102020204" pitchFamily="34" charset="0"/>
            </a:endParaRPr>
          </a:p>
          <a:p>
            <a:pPr marL="0" indent="0">
              <a:buNone/>
            </a:pPr>
            <a:endParaRPr lang="en-US" sz="1400" dirty="0" smtClean="0">
              <a:solidFill>
                <a:schemeClr val="accent1">
                  <a:lumMod val="75000"/>
                </a:schemeClr>
              </a:solidFill>
              <a:latin typeface="Arial Black" panose="020B0A04020102020204" pitchFamily="34" charset="0"/>
            </a:endParaRPr>
          </a:p>
          <a:p>
            <a:pPr marL="0" indent="0">
              <a:buNone/>
            </a:pPr>
            <a:r>
              <a:rPr lang="en-US" sz="1400" dirty="0" smtClean="0">
                <a:solidFill>
                  <a:schemeClr val="accent1">
                    <a:lumMod val="75000"/>
                  </a:schemeClr>
                </a:solidFill>
                <a:latin typeface="Arial Black" panose="020B0A04020102020204" pitchFamily="34" charset="0"/>
              </a:rPr>
              <a:t>-</a:t>
            </a:r>
            <a:r>
              <a:rPr lang="vi-VN" sz="1400" dirty="0">
                <a:solidFill>
                  <a:schemeClr val="accent1">
                    <a:lumMod val="75000"/>
                  </a:schemeClr>
                </a:solidFill>
                <a:latin typeface="Arial Black" panose="020B0A04020102020204" pitchFamily="34" charset="0"/>
              </a:rPr>
              <a:t>În perioada 1997 – 2001, Legea asigurărilor sociale de sănătate nr. 145/1997 a fost modificată succesiv prin O.U.G. nr. 30/1998, OUG nr. 72/1998, O.U.G. nr. 180/2000. Principiile de organizare ale sistemului sanitar s-au îmbunătățit simțitor prin acces gratuit la serviciile medicale, asistența medicală cu plată, acoperire națională, transferul responsabilităților – Direcțiile Sanitare Județene, Colegiul Medicilor din România, alegerea liberă a medicului, apariția noțiunii de «medic de familie» și apariția sectorului privat.</a:t>
            </a:r>
            <a:endParaRPr lang="ro-RO" sz="1400" dirty="0">
              <a:solidFill>
                <a:srgbClr val="7030A0"/>
              </a:solidFill>
              <a:latin typeface="Arial Black" panose="020B0A04020102020204" pitchFamily="34" charset="0"/>
            </a:endParaRPr>
          </a:p>
        </p:txBody>
      </p:sp>
    </p:spTree>
    <p:extLst>
      <p:ext uri="{BB962C8B-B14F-4D97-AF65-F5344CB8AC3E}">
        <p14:creationId xmlns:p14="http://schemas.microsoft.com/office/powerpoint/2010/main" val="2932072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chemeClr val="bg2">
              <a:lumMod val="75000"/>
            </a:schemeClr>
          </a:solidFill>
        </p:spPr>
        <p:txBody>
          <a:bodyPr>
            <a:normAutofit fontScale="90000"/>
          </a:bodyPr>
          <a:lstStyle/>
          <a:p>
            <a:r>
              <a:rPr lang="it-IT" sz="2000" b="1" dirty="0">
                <a:solidFill>
                  <a:srgbClr val="FF0000"/>
                </a:solidFill>
              </a:rPr>
              <a:t>II.SISTEMUL DE SANATATE DIN ROMANIA PANA LA INTRAREA IN UNIUNEA EUROPEANA</a:t>
            </a:r>
            <a:endParaRPr lang="ro-RO" sz="2000" b="1" dirty="0">
              <a:solidFill>
                <a:srgbClr val="FF0000"/>
              </a:solidFill>
            </a:endParaRPr>
          </a:p>
        </p:txBody>
      </p:sp>
      <p:sp>
        <p:nvSpPr>
          <p:cNvPr id="3" name="Content Placeholder 2"/>
          <p:cNvSpPr>
            <a:spLocks noGrp="1"/>
          </p:cNvSpPr>
          <p:nvPr>
            <p:ph idx="1"/>
          </p:nvPr>
        </p:nvSpPr>
        <p:spPr>
          <a:xfrm>
            <a:off x="457200" y="980728"/>
            <a:ext cx="8229600" cy="5472608"/>
          </a:xfrm>
        </p:spPr>
        <p:txBody>
          <a:bodyPr>
            <a:normAutofit fontScale="92500" lnSpcReduction="10000"/>
          </a:bodyPr>
          <a:lstStyle/>
          <a:p>
            <a:pPr marL="0" indent="0">
              <a:buNone/>
            </a:pPr>
            <a:r>
              <a:rPr lang="en-US" sz="1400" dirty="0" smtClean="0">
                <a:solidFill>
                  <a:srgbClr val="0070C0"/>
                </a:solidFill>
                <a:latin typeface="Arial Black" panose="020B0A04020102020204" pitchFamily="34" charset="0"/>
              </a:rPr>
              <a:t>-</a:t>
            </a:r>
            <a:r>
              <a:rPr lang="en-US" sz="1400" dirty="0" err="1" smtClean="0">
                <a:solidFill>
                  <a:srgbClr val="0070C0"/>
                </a:solidFill>
                <a:latin typeface="Arial Black" panose="020B0A04020102020204" pitchFamily="34" charset="0"/>
              </a:rPr>
              <a:t>Prin</a:t>
            </a:r>
            <a:r>
              <a:rPr lang="en-US" sz="1400" dirty="0" smtClean="0">
                <a:solidFill>
                  <a:srgbClr val="0070C0"/>
                </a:solidFill>
                <a:latin typeface="Arial Black" panose="020B0A04020102020204" pitchFamily="34" charset="0"/>
              </a:rPr>
              <a:t> OUG Nr.150/2002(20 </a:t>
            </a:r>
            <a:r>
              <a:rPr lang="en-US" sz="1400" dirty="0" err="1" smtClean="0">
                <a:solidFill>
                  <a:srgbClr val="0070C0"/>
                </a:solidFill>
                <a:latin typeface="Arial Black" panose="020B0A04020102020204" pitchFamily="34" charset="0"/>
              </a:rPr>
              <a:t>noiembrie</a:t>
            </a:r>
            <a:r>
              <a:rPr lang="en-US" sz="1400" dirty="0" smtClean="0">
                <a:solidFill>
                  <a:srgbClr val="0070C0"/>
                </a:solidFill>
                <a:latin typeface="Arial Black" panose="020B0A04020102020204" pitchFamily="34" charset="0"/>
              </a:rPr>
              <a:t>)</a:t>
            </a:r>
            <a:r>
              <a:rPr lang="it-IT" sz="1400" dirty="0">
                <a:solidFill>
                  <a:srgbClr val="0070C0"/>
                </a:solidFill>
                <a:latin typeface="Arial Black" panose="020B0A04020102020204" pitchFamily="34" charset="0"/>
              </a:rPr>
              <a:t> privind organizarea si functionarea sistemului de asigurari sociale de sanatate </a:t>
            </a:r>
            <a:r>
              <a:rPr lang="en-US" sz="1400" dirty="0" smtClean="0">
                <a:solidFill>
                  <a:srgbClr val="0070C0"/>
                </a:solidFill>
                <a:latin typeface="Arial Black" panose="020B0A04020102020204" pitchFamily="34" charset="0"/>
              </a:rPr>
              <a:t> se </a:t>
            </a:r>
            <a:r>
              <a:rPr lang="en-US" sz="1400" dirty="0" err="1" smtClean="0">
                <a:solidFill>
                  <a:srgbClr val="0070C0"/>
                </a:solidFill>
                <a:latin typeface="Arial Black" panose="020B0A04020102020204" pitchFamily="34" charset="0"/>
              </a:rPr>
              <a:t>abroga</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Legea</a:t>
            </a:r>
            <a:r>
              <a:rPr lang="en-US" sz="1400" dirty="0" smtClean="0">
                <a:solidFill>
                  <a:srgbClr val="0070C0"/>
                </a:solidFill>
                <a:latin typeface="Arial Black" panose="020B0A04020102020204" pitchFamily="34" charset="0"/>
              </a:rPr>
              <a:t> nr.145/1997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se </a:t>
            </a:r>
            <a:r>
              <a:rPr lang="en-US" sz="1400" dirty="0" err="1" smtClean="0">
                <a:solidFill>
                  <a:srgbClr val="0070C0"/>
                </a:solidFill>
                <a:latin typeface="Arial Black" panose="020B0A04020102020204" pitchFamily="34" charset="0"/>
              </a:rPr>
              <a:t>stabilesc</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detailat</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diferite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aspecte</a:t>
            </a:r>
            <a:r>
              <a:rPr lang="en-US" sz="1400" dirty="0" smtClean="0">
                <a:solidFill>
                  <a:srgbClr val="0070C0"/>
                </a:solidFill>
                <a:latin typeface="Arial Black" panose="020B0A04020102020204" pitchFamily="34" charset="0"/>
              </a:rPr>
              <a:t> ale </a:t>
            </a:r>
            <a:r>
              <a:rPr lang="en-US" sz="1400" dirty="0" err="1" smtClean="0">
                <a:solidFill>
                  <a:srgbClr val="0070C0"/>
                </a:solidFill>
                <a:latin typeface="Arial Black" panose="020B0A04020102020204" pitchFamily="34" charset="0"/>
              </a:rPr>
              <a:t>sistemului</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asigurari</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sanatate</a:t>
            </a:r>
            <a:r>
              <a:rPr lang="en-US" sz="1400" dirty="0" smtClean="0">
                <a:solidFill>
                  <a:srgbClr val="0070C0"/>
                </a:solidFill>
                <a:latin typeface="Arial Black" panose="020B0A04020102020204" pitchFamily="34" charset="0"/>
              </a:rPr>
              <a:t>:</a:t>
            </a:r>
          </a:p>
          <a:p>
            <a:pPr marL="0" indent="0">
              <a:buNone/>
            </a:pPr>
            <a:r>
              <a:rPr lang="en-US" sz="1400" dirty="0">
                <a:solidFill>
                  <a:srgbClr val="0070C0"/>
                </a:solidFill>
                <a:latin typeface="Arial Black" panose="020B0A04020102020204" pitchFamily="34" charset="0"/>
              </a:rPr>
              <a:t> </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calitatea</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asigurat,drepturile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obligatiile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acestora</a:t>
            </a:r>
            <a:endParaRPr lang="en-US" sz="1400" dirty="0" smtClean="0">
              <a:solidFill>
                <a:srgbClr val="0070C0"/>
              </a:solidFill>
              <a:latin typeface="Arial Black" panose="020B0A04020102020204" pitchFamily="34" charset="0"/>
            </a:endParaRPr>
          </a:p>
          <a:p>
            <a:pPr marL="0" indent="0">
              <a:buNone/>
            </a:pPr>
            <a:r>
              <a:rPr lang="en-US" sz="1400" dirty="0">
                <a:solidFill>
                  <a:srgbClr val="0070C0"/>
                </a:solidFill>
                <a:latin typeface="Arial Black" panose="020B0A04020102020204" pitchFamily="34" charset="0"/>
              </a:rPr>
              <a:t> </a:t>
            </a:r>
            <a:r>
              <a:rPr lang="en-US" sz="1400" dirty="0" smtClean="0">
                <a:solidFill>
                  <a:srgbClr val="0070C0"/>
                </a:solidFill>
                <a:latin typeface="Arial Black" panose="020B0A04020102020204" pitchFamily="34" charset="0"/>
              </a:rPr>
              <a:t>       - </a:t>
            </a:r>
            <a:r>
              <a:rPr lang="en-US" sz="1400" dirty="0" err="1" smtClean="0">
                <a:solidFill>
                  <a:srgbClr val="0070C0"/>
                </a:solidFill>
                <a:latin typeface="Arial Black" panose="020B0A04020102020204" pitchFamily="34" charset="0"/>
              </a:rPr>
              <a:t>principiile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sistemului</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asigurari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sociale</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sanatate</a:t>
            </a:r>
            <a:r>
              <a:rPr lang="en-US" sz="1400" dirty="0" smtClean="0">
                <a:solidFill>
                  <a:srgbClr val="0070C0"/>
                </a:solidFill>
                <a:latin typeface="Arial Black" panose="020B0A04020102020204" pitchFamily="34" charset="0"/>
              </a:rPr>
              <a:t>:</a:t>
            </a:r>
          </a:p>
          <a:p>
            <a:pPr marL="0" indent="0">
              <a:buNone/>
            </a:pPr>
            <a:r>
              <a:rPr lang="vi-VN" sz="1400" dirty="0" smtClean="0">
                <a:solidFill>
                  <a:srgbClr val="0070C0"/>
                </a:solidFill>
                <a:latin typeface="Arial Black" panose="020B0A04020102020204" pitchFamily="34" charset="0"/>
              </a:rPr>
              <a:t>a</a:t>
            </a:r>
            <a:r>
              <a:rPr lang="vi-VN" sz="1400" dirty="0">
                <a:solidFill>
                  <a:srgbClr val="0070C0"/>
                </a:solidFill>
                <a:latin typeface="Arial Black" panose="020B0A04020102020204" pitchFamily="34" charset="0"/>
              </a:rPr>
              <a:t>) alegerea libera a casei de asigurări de sănătate;</a:t>
            </a:r>
          </a:p>
          <a:p>
            <a:pPr marL="0" indent="0">
              <a:buNone/>
            </a:pPr>
            <a:r>
              <a:rPr lang="vi-VN" sz="1400" dirty="0">
                <a:solidFill>
                  <a:srgbClr val="0070C0"/>
                </a:solidFill>
                <a:latin typeface="Arial Black" panose="020B0A04020102020204" pitchFamily="34" charset="0"/>
              </a:rPr>
              <a:t>b) solidaritate şi subsidiaritate în colectarea şi utilizarea fondurilor;</a:t>
            </a:r>
          </a:p>
          <a:p>
            <a:pPr marL="0" indent="0">
              <a:buNone/>
            </a:pPr>
            <a:r>
              <a:rPr lang="vi-VN" sz="1400" dirty="0">
                <a:solidFill>
                  <a:srgbClr val="0070C0"/>
                </a:solidFill>
                <a:latin typeface="Arial Black" panose="020B0A04020102020204" pitchFamily="34" charset="0"/>
              </a:rPr>
              <a:t>c) alegerea libera de către asiguraţi a medicului de familie, a medicului specialist din ambulatoriu şi a unităţii sanitare;</a:t>
            </a:r>
          </a:p>
          <a:p>
            <a:pPr marL="0" indent="0">
              <a:buNone/>
            </a:pPr>
            <a:r>
              <a:rPr lang="vi-VN" sz="1400" dirty="0">
                <a:solidFill>
                  <a:srgbClr val="0070C0"/>
                </a:solidFill>
                <a:latin typeface="Arial Black" panose="020B0A04020102020204" pitchFamily="34" charset="0"/>
              </a:rPr>
              <a:t>d) participarea obligatorie la plata contribuţiei de asigurări sociale de sănătate pentru formarea fondului naţional unic de asigurări sociale de sănătate;</a:t>
            </a:r>
          </a:p>
          <a:p>
            <a:pPr marL="0" indent="0">
              <a:buNone/>
            </a:pPr>
            <a:r>
              <a:rPr lang="vi-VN" sz="1400" dirty="0">
                <a:solidFill>
                  <a:srgbClr val="0070C0"/>
                </a:solidFill>
                <a:latin typeface="Arial Black" panose="020B0A04020102020204" pitchFamily="34" charset="0"/>
              </a:rPr>
              <a:t>e) participarea persoanelor asigurate, a statului şi a angajatorilor la managementul fondului naţional unic de asigurări sociale de sănătate;</a:t>
            </a:r>
          </a:p>
          <a:p>
            <a:pPr marL="0" indent="0">
              <a:buNone/>
            </a:pPr>
            <a:r>
              <a:rPr lang="vi-VN" sz="1400" dirty="0">
                <a:solidFill>
                  <a:srgbClr val="0070C0"/>
                </a:solidFill>
                <a:latin typeface="Arial Black" panose="020B0A04020102020204" pitchFamily="34" charset="0"/>
              </a:rPr>
              <a:t>f) acordarea unui pachet de servicii medicale de baza, în mod echitabil şi nediscriminatoriu, oricărui asigurat;</a:t>
            </a:r>
          </a:p>
          <a:p>
            <a:pPr marL="0" indent="0">
              <a:buNone/>
            </a:pPr>
            <a:r>
              <a:rPr lang="vi-VN" sz="1400" dirty="0">
                <a:solidFill>
                  <a:srgbClr val="0070C0"/>
                </a:solidFill>
                <a:latin typeface="Arial Black" panose="020B0A04020102020204" pitchFamily="34" charset="0"/>
              </a:rPr>
              <a:t>g) transparenta activităţii sistemului de asigurări sociale de sănătate.</a:t>
            </a:r>
            <a:endParaRPr lang="en-US" sz="1400" dirty="0" smtClean="0">
              <a:solidFill>
                <a:srgbClr val="0070C0"/>
              </a:solidFill>
              <a:latin typeface="Arial Black" panose="020B0A04020102020204" pitchFamily="34" charset="0"/>
            </a:endParaRPr>
          </a:p>
          <a:p>
            <a:pPr marL="0" indent="0">
              <a:buNone/>
            </a:pPr>
            <a:r>
              <a:rPr lang="en-US" sz="1400" dirty="0">
                <a:solidFill>
                  <a:srgbClr val="0070C0"/>
                </a:solidFill>
                <a:latin typeface="Arial Black" panose="020B0A04020102020204" pitchFamily="34" charset="0"/>
              </a:rPr>
              <a:t> </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organizarea,atributiile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raspunderile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caselor</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sanatate</a:t>
            </a:r>
            <a:endParaRPr lang="en-US" sz="1400" dirty="0" smtClean="0">
              <a:solidFill>
                <a:srgbClr val="0070C0"/>
              </a:solidFill>
              <a:latin typeface="Arial Black" panose="020B0A04020102020204" pitchFamily="34" charset="0"/>
            </a:endParaRPr>
          </a:p>
          <a:p>
            <a:pPr marL="0" indent="0">
              <a:buNone/>
            </a:pPr>
            <a:r>
              <a:rPr lang="en-US" sz="1400" dirty="0">
                <a:solidFill>
                  <a:srgbClr val="0070C0"/>
                </a:solidFill>
                <a:latin typeface="Arial Black" panose="020B0A04020102020204" pitchFamily="34" charset="0"/>
              </a:rPr>
              <a:t> </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rolul</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Ministerului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Sanatatii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pe</a:t>
            </a:r>
            <a:r>
              <a:rPr lang="en-US" sz="1400" dirty="0" smtClean="0">
                <a:solidFill>
                  <a:srgbClr val="0070C0"/>
                </a:solidFill>
                <a:latin typeface="Arial Black" panose="020B0A04020102020204" pitchFamily="34" charset="0"/>
              </a:rPr>
              <a:t> de o parte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cel</a:t>
            </a:r>
            <a:r>
              <a:rPr lang="en-US" sz="1400" dirty="0" smtClean="0">
                <a:solidFill>
                  <a:srgbClr val="0070C0"/>
                </a:solidFill>
                <a:latin typeface="Arial Black" panose="020B0A04020102020204" pitchFamily="34" charset="0"/>
              </a:rPr>
              <a:t> al CNAS </a:t>
            </a:r>
            <a:r>
              <a:rPr lang="en-US" sz="1400" dirty="0" err="1" smtClean="0">
                <a:solidFill>
                  <a:srgbClr val="0070C0"/>
                </a:solidFill>
                <a:latin typeface="Arial Black" panose="020B0A04020102020204" pitchFamily="34" charset="0"/>
              </a:rPr>
              <a:t>pe</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alta</a:t>
            </a:r>
            <a:r>
              <a:rPr lang="en-US" sz="1400" dirty="0" smtClean="0">
                <a:solidFill>
                  <a:srgbClr val="0070C0"/>
                </a:solidFill>
                <a:latin typeface="Arial Black" panose="020B0A04020102020204" pitchFamily="34" charset="0"/>
              </a:rPr>
              <a:t> parte in </a:t>
            </a:r>
            <a:r>
              <a:rPr lang="en-US" sz="1400" dirty="0" err="1" smtClean="0">
                <a:solidFill>
                  <a:srgbClr val="0070C0"/>
                </a:solidFill>
                <a:latin typeface="Arial Black" panose="020B0A04020102020204" pitchFamily="34" charset="0"/>
              </a:rPr>
              <a:t>politicile</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sanatate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asigurarea</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asistentei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medicale</a:t>
            </a:r>
            <a:endParaRPr lang="en-US" sz="1400" dirty="0" smtClean="0">
              <a:solidFill>
                <a:srgbClr val="0070C0"/>
              </a:solidFill>
              <a:latin typeface="Arial Black" panose="020B0A04020102020204" pitchFamily="34" charset="0"/>
            </a:endParaRPr>
          </a:p>
          <a:p>
            <a:pPr marL="0" indent="0">
              <a:buNone/>
            </a:pPr>
            <a:r>
              <a:rPr lang="en-US" sz="1400" dirty="0">
                <a:solidFill>
                  <a:srgbClr val="0070C0"/>
                </a:solidFill>
                <a:latin typeface="Arial Black" panose="020B0A04020102020204" pitchFamily="34" charset="0"/>
              </a:rPr>
              <a:t> </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rolul</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organizatiilor</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profesionale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reprezentative</a:t>
            </a:r>
            <a:r>
              <a:rPr lang="en-US" sz="1400" dirty="0" smtClean="0">
                <a:solidFill>
                  <a:srgbClr val="0070C0"/>
                </a:solidFill>
                <a:latin typeface="Arial Black" panose="020B0A04020102020204" pitchFamily="34" charset="0"/>
              </a:rPr>
              <a:t> ale </a:t>
            </a:r>
            <a:r>
              <a:rPr lang="en-US" sz="1400" dirty="0" err="1" smtClean="0">
                <a:solidFill>
                  <a:srgbClr val="0070C0"/>
                </a:solidFill>
                <a:latin typeface="Arial Black" panose="020B0A04020102020204" pitchFamily="34" charset="0"/>
              </a:rPr>
              <a:t>medicilor,medicilor</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familie,farmacistilor,stomatologilor,bilologilor</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asistentilor</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medicali</a:t>
            </a:r>
            <a:r>
              <a:rPr lang="en-US" sz="1400" dirty="0" smtClean="0">
                <a:solidFill>
                  <a:srgbClr val="0070C0"/>
                </a:solidFill>
                <a:latin typeface="Arial Black" panose="020B0A04020102020204" pitchFamily="34" charset="0"/>
              </a:rPr>
              <a:t> in </a:t>
            </a:r>
            <a:r>
              <a:rPr lang="en-US" sz="1400" dirty="0" err="1" smtClean="0">
                <a:solidFill>
                  <a:srgbClr val="0070C0"/>
                </a:solidFill>
                <a:latin typeface="Arial Black" panose="020B0A04020102020204" pitchFamily="34" charset="0"/>
              </a:rPr>
              <a:t>politicile</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sanatate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asistenta</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medicala</a:t>
            </a:r>
            <a:endParaRPr lang="en-US" sz="1400" dirty="0" smtClean="0">
              <a:solidFill>
                <a:srgbClr val="0070C0"/>
              </a:solidFill>
              <a:latin typeface="Arial Black" panose="020B0A04020102020204" pitchFamily="34" charset="0"/>
            </a:endParaRPr>
          </a:p>
          <a:p>
            <a:pPr marL="0" indent="0">
              <a:buNone/>
            </a:pPr>
            <a:r>
              <a:rPr lang="en-US" sz="1400" dirty="0">
                <a:solidFill>
                  <a:srgbClr val="0070C0"/>
                </a:solidFill>
                <a:latin typeface="Arial Black" panose="020B0A04020102020204" pitchFamily="34" charset="0"/>
              </a:rPr>
              <a:t> </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modul</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administrare</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catre</a:t>
            </a:r>
            <a:r>
              <a:rPr lang="en-US" sz="1400" dirty="0" smtClean="0">
                <a:solidFill>
                  <a:srgbClr val="0070C0"/>
                </a:solidFill>
                <a:latin typeface="Arial Black" panose="020B0A04020102020204" pitchFamily="34" charset="0"/>
              </a:rPr>
              <a:t> CNAS a </a:t>
            </a:r>
            <a:r>
              <a:rPr lang="en-US" sz="1400" dirty="0" err="1" smtClean="0">
                <a:solidFill>
                  <a:srgbClr val="0070C0"/>
                </a:solidFill>
                <a:latin typeface="Arial Black" panose="020B0A04020102020204" pitchFamily="34" charset="0"/>
              </a:rPr>
              <a:t>fondurilor</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asigurari</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sanatate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relatia</a:t>
            </a:r>
            <a:r>
              <a:rPr lang="en-US" sz="1400" dirty="0" smtClean="0">
                <a:solidFill>
                  <a:srgbClr val="0070C0"/>
                </a:solidFill>
                <a:latin typeface="Arial Black" panose="020B0A04020102020204" pitchFamily="34" charset="0"/>
              </a:rPr>
              <a:t> cu </a:t>
            </a:r>
            <a:r>
              <a:rPr lang="en-US" sz="1400" dirty="0" err="1" smtClean="0">
                <a:solidFill>
                  <a:srgbClr val="0070C0"/>
                </a:solidFill>
                <a:latin typeface="Arial Black" panose="020B0A04020102020204" pitchFamily="34" charset="0"/>
              </a:rPr>
              <a:t>furnizorii</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asistenta</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medicala</a:t>
            </a:r>
            <a:r>
              <a:rPr lang="en-US" sz="1400" dirty="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pe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baza</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contracte-apare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Contractul</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cadru</a:t>
            </a:r>
            <a:r>
              <a:rPr lang="en-US" sz="1400" dirty="0" smtClean="0">
                <a:solidFill>
                  <a:srgbClr val="0070C0"/>
                </a:solidFill>
                <a:latin typeface="Arial Black" panose="020B0A04020102020204" pitchFamily="34" charset="0"/>
              </a:rPr>
              <a:t> </a:t>
            </a:r>
          </a:p>
          <a:p>
            <a:pPr marL="0" indent="0">
              <a:buNone/>
            </a:pPr>
            <a:r>
              <a:rPr lang="en-US" sz="1400" dirty="0">
                <a:solidFill>
                  <a:srgbClr val="0070C0"/>
                </a:solidFill>
                <a:latin typeface="Arial Black" panose="020B0A04020102020204" pitchFamily="34" charset="0"/>
              </a:rPr>
              <a:t> </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apar</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pachetele</a:t>
            </a:r>
            <a:r>
              <a:rPr lang="en-US" sz="1400" dirty="0" smtClean="0">
                <a:solidFill>
                  <a:srgbClr val="0070C0"/>
                </a:solidFill>
                <a:latin typeface="Arial Black" panose="020B0A04020102020204" pitchFamily="34" charset="0"/>
              </a:rPr>
              <a:t> de </a:t>
            </a:r>
            <a:r>
              <a:rPr lang="en-US" sz="1400" dirty="0" err="1" smtClean="0">
                <a:solidFill>
                  <a:srgbClr val="0070C0"/>
                </a:solidFill>
                <a:latin typeface="Arial Black" panose="020B0A04020102020204" pitchFamily="34" charset="0"/>
              </a:rPr>
              <a:t>servicii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medicale,medicamente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materiale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dispozitive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medicale</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pentru</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asigurati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si</a:t>
            </a:r>
            <a:r>
              <a:rPr lang="en-US" sz="1400" dirty="0" smtClean="0">
                <a:solidFill>
                  <a:srgbClr val="0070C0"/>
                </a:solidFill>
                <a:latin typeface="Arial Black" panose="020B0A04020102020204" pitchFamily="34" charset="0"/>
              </a:rPr>
              <a:t> </a:t>
            </a:r>
            <a:r>
              <a:rPr lang="en-US" sz="1400" dirty="0" err="1" smtClean="0">
                <a:solidFill>
                  <a:srgbClr val="0070C0"/>
                </a:solidFill>
                <a:latin typeface="Arial Black" panose="020B0A04020102020204" pitchFamily="34" charset="0"/>
              </a:rPr>
              <a:t>neasigurati</a:t>
            </a:r>
            <a:r>
              <a:rPr lang="en-US" sz="1400" dirty="0" smtClean="0">
                <a:solidFill>
                  <a:srgbClr val="0070C0"/>
                </a:solidFill>
                <a:latin typeface="Arial Black" panose="020B0A04020102020204" pitchFamily="34" charset="0"/>
              </a:rPr>
              <a:t>. </a:t>
            </a:r>
          </a:p>
          <a:p>
            <a:pPr marL="0" indent="0">
              <a:buNone/>
            </a:pPr>
            <a:endParaRPr lang="en-US" sz="1400" dirty="0" smtClean="0">
              <a:solidFill>
                <a:srgbClr val="0070C0"/>
              </a:solidFill>
              <a:latin typeface="Arial Black" panose="020B0A04020102020204" pitchFamily="34" charset="0"/>
            </a:endParaRPr>
          </a:p>
          <a:p>
            <a:pPr marL="0" indent="0">
              <a:buNone/>
            </a:pPr>
            <a:endParaRPr lang="ro-RO" sz="1400"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528111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1">
              <a:lumMod val="40000"/>
              <a:lumOff val="60000"/>
            </a:schemeClr>
          </a:solidFill>
        </p:spPr>
        <p:txBody>
          <a:bodyPr>
            <a:normAutofit/>
          </a:bodyPr>
          <a:lstStyle/>
          <a:p>
            <a:r>
              <a:rPr lang="it-IT" sz="2000" b="1" dirty="0">
                <a:solidFill>
                  <a:srgbClr val="FF0000"/>
                </a:solidFill>
              </a:rPr>
              <a:t>II.SISTEMUL DE SANATATE DIN ROMANIA PANA LA INTRAREA IN UNIUNEA EUROPEANA</a:t>
            </a:r>
            <a:endParaRPr lang="ro-RO" sz="2000" b="1" dirty="0">
              <a:solidFill>
                <a:srgbClr val="FF0000"/>
              </a:solidFill>
            </a:endParaRPr>
          </a:p>
        </p:txBody>
      </p:sp>
      <p:sp>
        <p:nvSpPr>
          <p:cNvPr id="3" name="Content Placeholder 2"/>
          <p:cNvSpPr>
            <a:spLocks noGrp="1"/>
          </p:cNvSpPr>
          <p:nvPr>
            <p:ph idx="1"/>
          </p:nvPr>
        </p:nvSpPr>
        <p:spPr>
          <a:xfrm>
            <a:off x="457200" y="1268760"/>
            <a:ext cx="8229600" cy="5112568"/>
          </a:xfrm>
        </p:spPr>
        <p:txBody>
          <a:bodyPr>
            <a:normAutofit lnSpcReduction="10000"/>
          </a:bodyPr>
          <a:lstStyle/>
          <a:p>
            <a:pPr marL="0" indent="0">
              <a:buNone/>
            </a:pPr>
            <a:r>
              <a:rPr lang="en-US" sz="1400" dirty="0" smtClean="0">
                <a:solidFill>
                  <a:srgbClr val="00B050"/>
                </a:solidFill>
                <a:latin typeface="Arial Black" panose="020B0A04020102020204" pitchFamily="34" charset="0"/>
              </a:rPr>
              <a:t>-Din</a:t>
            </a:r>
            <a:r>
              <a:rPr lang="vi-VN" sz="1400" dirty="0" smtClean="0">
                <a:solidFill>
                  <a:srgbClr val="00B050"/>
                </a:solidFill>
                <a:latin typeface="Arial Black" panose="020B0A04020102020204" pitchFamily="34" charset="0"/>
              </a:rPr>
              <a:t> </a:t>
            </a:r>
            <a:r>
              <a:rPr lang="vi-VN" sz="1400" dirty="0">
                <a:solidFill>
                  <a:srgbClr val="00B050"/>
                </a:solidFill>
                <a:latin typeface="Arial Black" panose="020B0A04020102020204" pitchFamily="34" charset="0"/>
              </a:rPr>
              <a:t>noiembrie </a:t>
            </a:r>
            <a:r>
              <a:rPr lang="vi-VN" sz="1400" dirty="0" smtClean="0">
                <a:solidFill>
                  <a:srgbClr val="00B050"/>
                </a:solidFill>
                <a:latin typeface="Arial Black" panose="020B0A04020102020204" pitchFamily="34" charset="0"/>
              </a:rPr>
              <a:t>2005</a:t>
            </a:r>
            <a:r>
              <a:rPr lang="en-US" sz="1400" dirty="0" smtClean="0">
                <a:solidFill>
                  <a:srgbClr val="00B050"/>
                </a:solidFill>
                <a:latin typeface="Arial Black" panose="020B0A04020102020204" pitchFamily="34" charset="0"/>
              </a:rPr>
              <a:t>,</a:t>
            </a:r>
            <a:r>
              <a:rPr lang="vi-VN" sz="1400" dirty="0" smtClean="0">
                <a:solidFill>
                  <a:srgbClr val="00B050"/>
                </a:solidFill>
                <a:latin typeface="Arial Black" panose="020B0A04020102020204" pitchFamily="34" charset="0"/>
              </a:rPr>
              <a:t> </a:t>
            </a:r>
            <a:r>
              <a:rPr lang="en-US" sz="1400" dirty="0" err="1" smtClean="0">
                <a:solidFill>
                  <a:srgbClr val="00B050"/>
                </a:solidFill>
                <a:latin typeface="Arial Black" panose="020B0A04020102020204" pitchFamily="34" charset="0"/>
              </a:rPr>
              <a:t>prin</a:t>
            </a:r>
            <a:r>
              <a:rPr lang="vi-VN" sz="1400" dirty="0" smtClean="0">
                <a:solidFill>
                  <a:srgbClr val="00B050"/>
                </a:solidFill>
                <a:latin typeface="Arial Black" panose="020B0A04020102020204" pitchFamily="34" charset="0"/>
              </a:rPr>
              <a:t> </a:t>
            </a:r>
            <a:r>
              <a:rPr lang="vi-VN" sz="1400" dirty="0">
                <a:solidFill>
                  <a:srgbClr val="00B050"/>
                </a:solidFill>
                <a:latin typeface="Arial Black" panose="020B0A04020102020204" pitchFamily="34" charset="0"/>
              </a:rPr>
              <a:t>Ordonanța de urgență Nr. 158/2005 privind concediile și indemnizațiile de asigurări sociale de sănătate, </a:t>
            </a:r>
            <a:r>
              <a:rPr lang="vi-VN" sz="1400" dirty="0" smtClean="0">
                <a:solidFill>
                  <a:srgbClr val="00B050"/>
                </a:solidFill>
                <a:latin typeface="Arial Black" panose="020B0A04020102020204" pitchFamily="34" charset="0"/>
              </a:rPr>
              <a:t> </a:t>
            </a:r>
            <a:r>
              <a:rPr lang="vi-VN" sz="1400" dirty="0">
                <a:solidFill>
                  <a:srgbClr val="00B050"/>
                </a:solidFill>
                <a:latin typeface="Arial Black" panose="020B0A04020102020204" pitchFamily="34" charset="0"/>
              </a:rPr>
              <a:t>CNAS a preluat, de la 01.01.2006, o atribuție care ani de zile a aparținut Casei Naționale de Pensii și Asigurări Sociale. </a:t>
            </a:r>
            <a:r>
              <a:rPr lang="en-US" sz="1400" dirty="0" err="1" smtClean="0">
                <a:solidFill>
                  <a:srgbClr val="00B050"/>
                </a:solidFill>
                <a:latin typeface="Arial Black" panose="020B0A04020102020204" pitchFamily="34" charset="0"/>
              </a:rPr>
              <a:t>Acestei</a:t>
            </a:r>
            <a:r>
              <a:rPr lang="en-US" sz="1400" dirty="0" smtClean="0">
                <a:solidFill>
                  <a:srgbClr val="00B050"/>
                </a:solidFill>
                <a:latin typeface="Arial Black" panose="020B0A04020102020204" pitchFamily="34" charset="0"/>
              </a:rPr>
              <a:t> </a:t>
            </a:r>
            <a:r>
              <a:rPr lang="en-US" sz="1400" dirty="0" err="1" smtClean="0">
                <a:solidFill>
                  <a:srgbClr val="00B050"/>
                </a:solidFill>
                <a:latin typeface="Arial Black" panose="020B0A04020102020204" pitchFamily="34" charset="0"/>
              </a:rPr>
              <a:t>ordonante</a:t>
            </a:r>
            <a:r>
              <a:rPr lang="en-US" sz="1400" dirty="0" smtClean="0">
                <a:solidFill>
                  <a:srgbClr val="00B050"/>
                </a:solidFill>
                <a:latin typeface="Arial Black" panose="020B0A04020102020204" pitchFamily="34" charset="0"/>
              </a:rPr>
              <a:t> </a:t>
            </a:r>
            <a:r>
              <a:rPr lang="en-US" sz="1400" dirty="0" err="1" smtClean="0">
                <a:solidFill>
                  <a:srgbClr val="00B050"/>
                </a:solidFill>
                <a:latin typeface="Arial Black" panose="020B0A04020102020204" pitchFamily="34" charset="0"/>
              </a:rPr>
              <a:t>i</a:t>
            </a:r>
            <a:r>
              <a:rPr lang="en-US" sz="1400" dirty="0" smtClean="0">
                <a:solidFill>
                  <a:srgbClr val="00B050"/>
                </a:solidFill>
                <a:latin typeface="Arial Black" panose="020B0A04020102020204" pitchFamily="34" charset="0"/>
              </a:rPr>
              <a:t>-a </a:t>
            </a:r>
            <a:r>
              <a:rPr lang="en-US" sz="1400" dirty="0" err="1" smtClean="0">
                <a:solidFill>
                  <a:srgbClr val="00B050"/>
                </a:solidFill>
                <a:latin typeface="Arial Black" panose="020B0A04020102020204" pitchFamily="34" charset="0"/>
              </a:rPr>
              <a:t>urmat</a:t>
            </a:r>
            <a:r>
              <a:rPr lang="vi-VN" sz="1400" dirty="0" smtClean="0">
                <a:solidFill>
                  <a:srgbClr val="00B050"/>
                </a:solidFill>
                <a:latin typeface="Arial Black" panose="020B0A04020102020204" pitchFamily="34" charset="0"/>
              </a:rPr>
              <a:t> Ordinul </a:t>
            </a:r>
            <a:r>
              <a:rPr lang="vi-VN" sz="1400" dirty="0">
                <a:solidFill>
                  <a:srgbClr val="00B050"/>
                </a:solidFill>
                <a:latin typeface="Arial Black" panose="020B0A04020102020204" pitchFamily="34" charset="0"/>
              </a:rPr>
              <a:t>Nr. 60/32/2006 pentru aprobarea Normelor de aplicare a prevederilor Ordonanței de urgență a Guvernului nr. 158/2005 privind concediile și indemnizațiile de asigurări sociale de sănătate </a:t>
            </a:r>
            <a:r>
              <a:rPr lang="en-US" sz="1400" dirty="0" smtClean="0">
                <a:solidFill>
                  <a:srgbClr val="00B050"/>
                </a:solidFill>
                <a:latin typeface="Arial Black" panose="020B0A04020102020204" pitchFamily="34" charset="0"/>
              </a:rPr>
              <a:t>care a </a:t>
            </a:r>
            <a:r>
              <a:rPr lang="en-US" sz="1400" dirty="0" err="1" smtClean="0">
                <a:solidFill>
                  <a:srgbClr val="00B050"/>
                </a:solidFill>
                <a:latin typeface="Arial Black" panose="020B0A04020102020204" pitchFamily="34" charset="0"/>
              </a:rPr>
              <a:t>fost</a:t>
            </a:r>
            <a:r>
              <a:rPr lang="en-US" sz="1400" dirty="0" smtClean="0">
                <a:solidFill>
                  <a:srgbClr val="00B050"/>
                </a:solidFill>
                <a:latin typeface="Arial Black" panose="020B0A04020102020204" pitchFamily="34" charset="0"/>
              </a:rPr>
              <a:t> </a:t>
            </a:r>
            <a:r>
              <a:rPr lang="en-US" sz="1400" dirty="0" err="1" smtClean="0">
                <a:solidFill>
                  <a:srgbClr val="00B050"/>
                </a:solidFill>
                <a:latin typeface="Arial Black" panose="020B0A04020102020204" pitchFamily="34" charset="0"/>
              </a:rPr>
              <a:t>abrogat</a:t>
            </a:r>
            <a:r>
              <a:rPr lang="en-US" sz="1400" dirty="0" smtClean="0">
                <a:solidFill>
                  <a:srgbClr val="00B050"/>
                </a:solidFill>
                <a:latin typeface="Arial Black" panose="020B0A04020102020204" pitchFamily="34" charset="0"/>
              </a:rPr>
              <a:t> </a:t>
            </a:r>
            <a:r>
              <a:rPr lang="en-US" sz="1400" dirty="0" err="1" smtClean="0">
                <a:solidFill>
                  <a:srgbClr val="00B050"/>
                </a:solidFill>
                <a:latin typeface="Arial Black" panose="020B0A04020102020204" pitchFamily="34" charset="0"/>
              </a:rPr>
              <a:t>si</a:t>
            </a:r>
            <a:r>
              <a:rPr lang="en-US" sz="1400" dirty="0" smtClean="0">
                <a:solidFill>
                  <a:srgbClr val="00B050"/>
                </a:solidFill>
                <a:latin typeface="Arial Black" panose="020B0A04020102020204" pitchFamily="34" charset="0"/>
              </a:rPr>
              <a:t> </a:t>
            </a:r>
            <a:r>
              <a:rPr lang="en-US" sz="1400" dirty="0" err="1" smtClean="0">
                <a:solidFill>
                  <a:srgbClr val="00B050"/>
                </a:solidFill>
                <a:latin typeface="Arial Black" panose="020B0A04020102020204" pitchFamily="34" charset="0"/>
              </a:rPr>
              <a:t>inlocuit</a:t>
            </a:r>
            <a:r>
              <a:rPr lang="en-US" sz="1400" dirty="0" smtClean="0">
                <a:solidFill>
                  <a:srgbClr val="00B050"/>
                </a:solidFill>
                <a:latin typeface="Arial Black" panose="020B0A04020102020204" pitchFamily="34" charset="0"/>
              </a:rPr>
              <a:t> cu </a:t>
            </a:r>
            <a:r>
              <a:rPr lang="en-US" sz="1400" dirty="0" err="1" smtClean="0">
                <a:solidFill>
                  <a:srgbClr val="00B050"/>
                </a:solidFill>
                <a:latin typeface="Arial Black" panose="020B0A04020102020204" pitchFamily="34" charset="0"/>
              </a:rPr>
              <a:t>Ordinul</a:t>
            </a:r>
            <a:r>
              <a:rPr lang="en-US" sz="1400" dirty="0" smtClean="0">
                <a:solidFill>
                  <a:srgbClr val="00B050"/>
                </a:solidFill>
                <a:latin typeface="Arial Black" panose="020B0A04020102020204" pitchFamily="34" charset="0"/>
              </a:rPr>
              <a:t> 1311/2017/15/2018 din 5 </a:t>
            </a:r>
            <a:r>
              <a:rPr lang="en-US" sz="1400" dirty="0" err="1" smtClean="0">
                <a:solidFill>
                  <a:srgbClr val="00B050"/>
                </a:solidFill>
                <a:latin typeface="Arial Black" panose="020B0A04020102020204" pitchFamily="34" charset="0"/>
              </a:rPr>
              <a:t>ianuarie</a:t>
            </a:r>
            <a:r>
              <a:rPr lang="en-US" sz="1400" dirty="0" smtClean="0">
                <a:solidFill>
                  <a:srgbClr val="00B050"/>
                </a:solidFill>
                <a:latin typeface="Arial Black" panose="020B0A04020102020204" pitchFamily="34" charset="0"/>
              </a:rPr>
              <a:t> 2018</a:t>
            </a:r>
            <a:r>
              <a:rPr lang="vi-VN" sz="1400" dirty="0" smtClean="0">
                <a:solidFill>
                  <a:srgbClr val="00B050"/>
                </a:solidFill>
                <a:latin typeface="Arial Black" panose="020B0A04020102020204" pitchFamily="34" charset="0"/>
              </a:rPr>
              <a:t>.</a:t>
            </a:r>
            <a:endParaRPr lang="en-US" sz="1400" dirty="0" smtClean="0">
              <a:solidFill>
                <a:srgbClr val="00B050"/>
              </a:solidFill>
              <a:latin typeface="Arial Black" panose="020B0A04020102020204" pitchFamily="34" charset="0"/>
            </a:endParaRPr>
          </a:p>
          <a:p>
            <a:pPr marL="0" indent="0">
              <a:buNone/>
            </a:pPr>
            <a:endParaRPr lang="en-US" sz="1400" dirty="0">
              <a:solidFill>
                <a:srgbClr val="00B050"/>
              </a:solidFill>
              <a:latin typeface="Arial Black" panose="020B0A04020102020204" pitchFamily="34" charset="0"/>
            </a:endParaRPr>
          </a:p>
          <a:p>
            <a:pPr marL="0" indent="0">
              <a:buNone/>
            </a:pPr>
            <a:r>
              <a:rPr lang="en-US" sz="1400" dirty="0" smtClean="0">
                <a:solidFill>
                  <a:srgbClr val="C00000"/>
                </a:solidFill>
                <a:latin typeface="Arial Black" panose="020B0A04020102020204" pitchFamily="34" charset="0"/>
              </a:rPr>
              <a:t>-</a:t>
            </a:r>
            <a:r>
              <a:rPr lang="en-US" sz="1400" dirty="0" err="1" smtClean="0">
                <a:solidFill>
                  <a:srgbClr val="C00000"/>
                </a:solidFill>
                <a:latin typeface="Arial Black" panose="020B0A04020102020204" pitchFamily="34" charset="0"/>
              </a:rPr>
              <a:t>Legea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sanatatii</a:t>
            </a:r>
            <a:r>
              <a:rPr lang="en-US" sz="1400" dirty="0">
                <a:solidFill>
                  <a:srgbClr val="C00000"/>
                </a:solidFill>
                <a:latin typeface="Arial Black" panose="020B0A04020102020204" pitchFamily="34" charset="0"/>
              </a:rPr>
              <a:t>-</a:t>
            </a:r>
            <a:r>
              <a:rPr lang="en-US" sz="1400" dirty="0" smtClean="0">
                <a:solidFill>
                  <a:srgbClr val="C00000"/>
                </a:solidFill>
                <a:latin typeface="Arial Black" panose="020B0A04020102020204" pitchFamily="34" charset="0"/>
              </a:rPr>
              <a:t>L</a:t>
            </a:r>
            <a:r>
              <a:rPr lang="vi-VN" sz="1400" dirty="0" smtClean="0">
                <a:solidFill>
                  <a:srgbClr val="C00000"/>
                </a:solidFill>
                <a:latin typeface="Arial Black" panose="020B0A04020102020204" pitchFamily="34" charset="0"/>
              </a:rPr>
              <a:t>egii </a:t>
            </a:r>
            <a:r>
              <a:rPr lang="vi-VN" sz="1400" dirty="0">
                <a:solidFill>
                  <a:srgbClr val="C00000"/>
                </a:solidFill>
                <a:latin typeface="Arial Black" panose="020B0A04020102020204" pitchFamily="34" charset="0"/>
              </a:rPr>
              <a:t>nr. </a:t>
            </a:r>
            <a:r>
              <a:rPr lang="vi-VN" sz="1400" dirty="0" smtClean="0">
                <a:solidFill>
                  <a:srgbClr val="C00000"/>
                </a:solidFill>
                <a:latin typeface="Arial Black" panose="020B0A04020102020204" pitchFamily="34" charset="0"/>
              </a:rPr>
              <a:t>95</a:t>
            </a:r>
            <a:r>
              <a:rPr lang="en-US" sz="1400" dirty="0" smtClean="0">
                <a:solidFill>
                  <a:srgbClr val="C00000"/>
                </a:solidFill>
                <a:latin typeface="Arial Black" panose="020B0A04020102020204" pitchFamily="34" charset="0"/>
              </a:rPr>
              <a:t>/2006</a:t>
            </a:r>
            <a:r>
              <a:rPr lang="vi-VN" sz="1400" dirty="0" smtClean="0">
                <a:solidFill>
                  <a:srgbClr val="C00000"/>
                </a:solidFill>
                <a:latin typeface="Arial Black" panose="020B0A04020102020204" pitchFamily="34" charset="0"/>
              </a:rPr>
              <a:t>, </a:t>
            </a:r>
            <a:r>
              <a:rPr lang="vi-VN" sz="1400" dirty="0">
                <a:solidFill>
                  <a:srgbClr val="C00000"/>
                </a:solidFill>
                <a:latin typeface="Arial Black" panose="020B0A04020102020204" pitchFamily="34" charset="0"/>
              </a:rPr>
              <a:t>a însemnat un cadru unitar de reglementare a întregului sector de sănătate din România. Acest act normativ, cu modificările şi completările ulterioare, a rămas până astăzi baza legislativă atât a sistemului de asigurări sociale de sănătate cât şi a întregului sistem </a:t>
            </a:r>
            <a:r>
              <a:rPr lang="vi-VN" sz="1400" dirty="0" smtClean="0">
                <a:solidFill>
                  <a:srgbClr val="C00000"/>
                </a:solidFill>
                <a:latin typeface="Arial Black" panose="020B0A04020102020204" pitchFamily="34" charset="0"/>
              </a:rPr>
              <a:t>sanitar.</a:t>
            </a:r>
            <a:r>
              <a:rPr lang="en-US" sz="1400" dirty="0" err="1" smtClean="0">
                <a:solidFill>
                  <a:srgbClr val="C00000"/>
                </a:solidFill>
                <a:latin typeface="Arial Black" panose="020B0A04020102020204" pitchFamily="34" charset="0"/>
              </a:rPr>
              <a:t>Modificarile</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completarile</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succesive</a:t>
            </a:r>
            <a:r>
              <a:rPr lang="en-US" sz="1400" dirty="0" smtClean="0">
                <a:solidFill>
                  <a:srgbClr val="C00000"/>
                </a:solidFill>
                <a:latin typeface="Arial Black" panose="020B0A04020102020204" pitchFamily="34" charset="0"/>
              </a:rPr>
              <a:t> au </a:t>
            </a:r>
            <a:r>
              <a:rPr lang="en-US" sz="1400" dirty="0" err="1" smtClean="0">
                <a:solidFill>
                  <a:srgbClr val="C00000"/>
                </a:solidFill>
                <a:latin typeface="Arial Black" panose="020B0A04020102020204" pitchFamily="34" charset="0"/>
              </a:rPr>
              <a:t>reglementat</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toate</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aspectele</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functionarii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sistemului</a:t>
            </a:r>
            <a:r>
              <a:rPr lang="en-US" sz="1400" dirty="0" smtClean="0">
                <a:solidFill>
                  <a:srgbClr val="C00000"/>
                </a:solidFill>
                <a:latin typeface="Arial Black" panose="020B0A04020102020204" pitchFamily="34" charset="0"/>
              </a:rPr>
              <a:t> de </a:t>
            </a:r>
            <a:r>
              <a:rPr lang="en-US" sz="1400" dirty="0" err="1" smtClean="0">
                <a:solidFill>
                  <a:srgbClr val="C00000"/>
                </a:solidFill>
                <a:latin typeface="Arial Black" panose="020B0A04020102020204" pitchFamily="34" charset="0"/>
              </a:rPr>
              <a:t>asigurari</a:t>
            </a:r>
            <a:r>
              <a:rPr lang="en-US" sz="1400" dirty="0" smtClean="0">
                <a:solidFill>
                  <a:srgbClr val="C00000"/>
                </a:solidFill>
                <a:latin typeface="Arial Black" panose="020B0A04020102020204" pitchFamily="34" charset="0"/>
              </a:rPr>
              <a:t> de </a:t>
            </a:r>
            <a:r>
              <a:rPr lang="en-US" sz="1400" dirty="0" err="1" smtClean="0">
                <a:solidFill>
                  <a:srgbClr val="C00000"/>
                </a:solidFill>
                <a:latin typeface="Arial Black" panose="020B0A04020102020204" pitchFamily="34" charset="0"/>
              </a:rPr>
              <a:t>sanatate</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de </a:t>
            </a:r>
            <a:r>
              <a:rPr lang="en-US" sz="1400" dirty="0" err="1" smtClean="0">
                <a:solidFill>
                  <a:srgbClr val="C00000"/>
                </a:solidFill>
                <a:latin typeface="Arial Black" panose="020B0A04020102020204" pitchFamily="34" charset="0"/>
              </a:rPr>
              <a:t>asistenta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medicala,inclusiv</a:t>
            </a:r>
            <a:r>
              <a:rPr lang="en-US" sz="1400" dirty="0" smtClean="0">
                <a:solidFill>
                  <a:srgbClr val="C00000"/>
                </a:solidFill>
                <a:latin typeface="Arial Black" panose="020B0A04020102020204" pitchFamily="34" charset="0"/>
              </a:rPr>
              <a:t>:</a:t>
            </a:r>
          </a:p>
          <a:p>
            <a:pPr marL="0" indent="0">
              <a:buNone/>
            </a:pPr>
            <a:r>
              <a:rPr lang="en-US" sz="1400" dirty="0">
                <a:solidFill>
                  <a:srgbClr val="C00000"/>
                </a:solidFill>
                <a:latin typeface="Arial Black" panose="020B0A04020102020204" pitchFamily="34" charset="0"/>
              </a:rPr>
              <a:t> </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organizarea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functionarea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finantarea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formelor</a:t>
            </a:r>
            <a:r>
              <a:rPr lang="en-US" sz="1400" dirty="0" smtClean="0">
                <a:solidFill>
                  <a:srgbClr val="C00000"/>
                </a:solidFill>
                <a:latin typeface="Arial Black" panose="020B0A04020102020204" pitchFamily="34" charset="0"/>
              </a:rPr>
              <a:t> de </a:t>
            </a:r>
            <a:r>
              <a:rPr lang="en-US" sz="1400" dirty="0" err="1" smtClean="0">
                <a:solidFill>
                  <a:srgbClr val="C00000"/>
                </a:solidFill>
                <a:latin typeface="Arial Black" panose="020B0A04020102020204" pitchFamily="34" charset="0"/>
              </a:rPr>
              <a:t>asistenta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medicala</a:t>
            </a:r>
            <a:r>
              <a:rPr lang="en-US" sz="1400" dirty="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publice</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private</a:t>
            </a:r>
          </a:p>
          <a:p>
            <a:pPr marL="0" indent="0">
              <a:buNone/>
            </a:pPr>
            <a:r>
              <a:rPr lang="en-US" sz="1400" dirty="0">
                <a:solidFill>
                  <a:srgbClr val="C00000"/>
                </a:solidFill>
                <a:latin typeface="Arial Black" panose="020B0A04020102020204" pitchFamily="34" charset="0"/>
              </a:rPr>
              <a:t> </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rolul</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autoritatilor</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publice</a:t>
            </a:r>
            <a:r>
              <a:rPr lang="en-US" sz="1400" dirty="0" smtClean="0">
                <a:solidFill>
                  <a:srgbClr val="C00000"/>
                </a:solidFill>
                <a:latin typeface="Arial Black" panose="020B0A04020102020204" pitchFamily="34" charset="0"/>
              </a:rPr>
              <a:t> locale in </a:t>
            </a:r>
            <a:r>
              <a:rPr lang="en-US" sz="1400" dirty="0" err="1" smtClean="0">
                <a:solidFill>
                  <a:srgbClr val="C00000"/>
                </a:solidFill>
                <a:latin typeface="Arial Black" panose="020B0A04020102020204" pitchFamily="34" charset="0"/>
              </a:rPr>
              <a:t>administrarea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finantarea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unor</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institutii</a:t>
            </a:r>
            <a:r>
              <a:rPr lang="en-US" sz="1400" dirty="0" smtClean="0">
                <a:solidFill>
                  <a:srgbClr val="C00000"/>
                </a:solidFill>
                <a:latin typeface="Arial Black" panose="020B0A04020102020204" pitchFamily="34" charset="0"/>
              </a:rPr>
              <a:t> de </a:t>
            </a:r>
            <a:r>
              <a:rPr lang="en-US" sz="1400" dirty="0" err="1" smtClean="0">
                <a:solidFill>
                  <a:srgbClr val="C00000"/>
                </a:solidFill>
                <a:latin typeface="Arial Black" panose="020B0A04020102020204" pitchFamily="34" charset="0"/>
              </a:rPr>
              <a:t>asistenta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medicala</a:t>
            </a:r>
            <a:endParaRPr lang="en-US" sz="1400" dirty="0" smtClean="0">
              <a:solidFill>
                <a:srgbClr val="C00000"/>
              </a:solidFill>
              <a:latin typeface="Arial Black" panose="020B0A04020102020204" pitchFamily="34" charset="0"/>
            </a:endParaRPr>
          </a:p>
          <a:p>
            <a:pPr marL="0" indent="0">
              <a:buNone/>
            </a:pPr>
            <a:r>
              <a:rPr lang="en-US" sz="1400" dirty="0">
                <a:solidFill>
                  <a:srgbClr val="C00000"/>
                </a:solidFill>
                <a:latin typeface="Arial Black" panose="020B0A04020102020204" pitchFamily="34" charset="0"/>
              </a:rPr>
              <a:t> </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organizarea,finantarea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atributiile</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Ministerului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Sanatatii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CNAS in </a:t>
            </a:r>
            <a:r>
              <a:rPr lang="en-US" sz="1400" dirty="0" err="1" smtClean="0">
                <a:solidFill>
                  <a:srgbClr val="C00000"/>
                </a:solidFill>
                <a:latin typeface="Arial Black" panose="020B0A04020102020204" pitchFamily="34" charset="0"/>
              </a:rPr>
              <a:t>derularea</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Programelor</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Nationale</a:t>
            </a:r>
            <a:r>
              <a:rPr lang="en-US" sz="1400" dirty="0" smtClean="0">
                <a:solidFill>
                  <a:srgbClr val="C00000"/>
                </a:solidFill>
                <a:latin typeface="Arial Black" panose="020B0A04020102020204" pitchFamily="34" charset="0"/>
              </a:rPr>
              <a:t> de </a:t>
            </a:r>
            <a:r>
              <a:rPr lang="en-US" sz="1400" dirty="0" err="1" smtClean="0">
                <a:solidFill>
                  <a:srgbClr val="C00000"/>
                </a:solidFill>
                <a:latin typeface="Arial Black" panose="020B0A04020102020204" pitchFamily="34" charset="0"/>
              </a:rPr>
              <a:t>Sanatate</a:t>
            </a:r>
            <a:r>
              <a:rPr lang="en-US" sz="1400" dirty="0" smtClean="0">
                <a:solidFill>
                  <a:srgbClr val="C00000"/>
                </a:solidFill>
                <a:latin typeface="Arial Black" panose="020B0A04020102020204" pitchFamily="34" charset="0"/>
              </a:rPr>
              <a:t> </a:t>
            </a:r>
          </a:p>
          <a:p>
            <a:pPr marL="0" indent="0">
              <a:buNone/>
            </a:pPr>
            <a:r>
              <a:rPr lang="en-US" sz="1400" dirty="0">
                <a:solidFill>
                  <a:srgbClr val="C00000"/>
                </a:solidFill>
                <a:latin typeface="Arial Black" panose="020B0A04020102020204" pitchFamily="34" charset="0"/>
              </a:rPr>
              <a:t> </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organizarea,atributiile</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rolul</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organizatiilor</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reprezentative</a:t>
            </a:r>
            <a:r>
              <a:rPr lang="en-US" sz="1400" dirty="0" smtClean="0">
                <a:solidFill>
                  <a:srgbClr val="C00000"/>
                </a:solidFill>
                <a:latin typeface="Arial Black" panose="020B0A04020102020204" pitchFamily="34" charset="0"/>
              </a:rPr>
              <a:t> ale </a:t>
            </a:r>
            <a:r>
              <a:rPr lang="en-US" sz="1400" dirty="0" err="1" smtClean="0">
                <a:solidFill>
                  <a:srgbClr val="C00000"/>
                </a:solidFill>
                <a:latin typeface="Arial Black" panose="020B0A04020102020204" pitchFamily="34" charset="0"/>
              </a:rPr>
              <a:t>medicilor,medicilor</a:t>
            </a:r>
            <a:r>
              <a:rPr lang="en-US" sz="1400" dirty="0" smtClean="0">
                <a:solidFill>
                  <a:srgbClr val="C00000"/>
                </a:solidFill>
                <a:latin typeface="Arial Black" panose="020B0A04020102020204" pitchFamily="34" charset="0"/>
              </a:rPr>
              <a:t> de </a:t>
            </a:r>
            <a:r>
              <a:rPr lang="en-US" sz="1400" dirty="0" err="1" smtClean="0">
                <a:solidFill>
                  <a:srgbClr val="C00000"/>
                </a:solidFill>
                <a:latin typeface="Arial Black" panose="020B0A04020102020204" pitchFamily="34" charset="0"/>
              </a:rPr>
              <a:t>familie,stomatologilor,farmacistilor,chimistilor</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biologilor,asistentilor</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medicali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si</a:t>
            </a:r>
            <a:r>
              <a:rPr lang="en-US" sz="1400" dirty="0" smtClean="0">
                <a:solidFill>
                  <a:srgbClr val="C00000"/>
                </a:solidFill>
                <a:latin typeface="Arial Black" panose="020B0A04020102020204" pitchFamily="34" charset="0"/>
              </a:rPr>
              <a:t> </a:t>
            </a:r>
            <a:r>
              <a:rPr lang="en-US" sz="1400" dirty="0" err="1" smtClean="0">
                <a:solidFill>
                  <a:srgbClr val="C00000"/>
                </a:solidFill>
                <a:latin typeface="Arial Black" panose="020B0A04020102020204" pitchFamily="34" charset="0"/>
              </a:rPr>
              <a:t>moaselor,etc</a:t>
            </a:r>
            <a:r>
              <a:rPr lang="en-US" sz="1400" dirty="0" smtClean="0">
                <a:solidFill>
                  <a:srgbClr val="C00000"/>
                </a:solidFill>
                <a:latin typeface="Arial Black" panose="020B0A04020102020204" pitchFamily="34" charset="0"/>
              </a:rPr>
              <a:t>.</a:t>
            </a:r>
          </a:p>
          <a:p>
            <a:pPr marL="0" indent="0">
              <a:buNone/>
            </a:pPr>
            <a:endParaRPr lang="en-US" sz="1400" dirty="0" smtClean="0">
              <a:solidFill>
                <a:srgbClr val="C00000"/>
              </a:solidFill>
              <a:latin typeface="Arial Black" panose="020B0A04020102020204" pitchFamily="34" charset="0"/>
            </a:endParaRPr>
          </a:p>
        </p:txBody>
      </p:sp>
    </p:spTree>
    <p:extLst>
      <p:ext uri="{BB962C8B-B14F-4D97-AF65-F5344CB8AC3E}">
        <p14:creationId xmlns:p14="http://schemas.microsoft.com/office/powerpoint/2010/main" val="973386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3">
              <a:lumMod val="20000"/>
              <a:lumOff val="80000"/>
            </a:schemeClr>
          </a:solidFill>
        </p:spPr>
        <p:txBody>
          <a:bodyPr>
            <a:normAutofit fontScale="90000"/>
          </a:bodyPr>
          <a:lstStyle/>
          <a:p>
            <a:r>
              <a:rPr lang="it-IT" sz="2000" b="1" dirty="0" smtClean="0">
                <a:solidFill>
                  <a:srgbClr val="FF0000"/>
                </a:solidFill>
              </a:rPr>
              <a:t>III.SISTEMUL </a:t>
            </a:r>
            <a:r>
              <a:rPr lang="it-IT" sz="2000" b="1" dirty="0">
                <a:solidFill>
                  <a:srgbClr val="FF0000"/>
                </a:solidFill>
              </a:rPr>
              <a:t>DE SANATATE DIN ROMANIA </a:t>
            </a:r>
            <a:r>
              <a:rPr lang="it-IT" sz="2000" b="1" dirty="0" smtClean="0">
                <a:solidFill>
                  <a:srgbClr val="FF0000"/>
                </a:solidFill>
              </a:rPr>
              <a:t>DUPA </a:t>
            </a:r>
            <a:r>
              <a:rPr lang="it-IT" sz="2000" b="1" dirty="0">
                <a:solidFill>
                  <a:srgbClr val="FF0000"/>
                </a:solidFill>
              </a:rPr>
              <a:t>INTRAREA IN UNIUNEA EUROPEANA</a:t>
            </a:r>
            <a:endParaRPr lang="ro-RO" sz="2000" b="1" dirty="0">
              <a:solidFill>
                <a:srgbClr val="FF0000"/>
              </a:solidFill>
            </a:endParaRPr>
          </a:p>
        </p:txBody>
      </p:sp>
      <p:sp>
        <p:nvSpPr>
          <p:cNvPr id="3" name="Content Placeholder 2"/>
          <p:cNvSpPr>
            <a:spLocks noGrp="1"/>
          </p:cNvSpPr>
          <p:nvPr>
            <p:ph idx="1"/>
          </p:nvPr>
        </p:nvSpPr>
        <p:spPr>
          <a:xfrm>
            <a:off x="457200" y="1124744"/>
            <a:ext cx="8229600" cy="5328592"/>
          </a:xfrm>
        </p:spPr>
        <p:txBody>
          <a:bodyPr>
            <a:normAutofit lnSpcReduction="10000"/>
          </a:bodyPr>
          <a:lstStyle/>
          <a:p>
            <a:pPr marL="0" indent="0">
              <a:buNone/>
            </a:pPr>
            <a:r>
              <a:rPr lang="en-US" sz="1400" b="1" dirty="0" smtClean="0">
                <a:solidFill>
                  <a:srgbClr val="002060"/>
                </a:solidFill>
                <a:latin typeface="Arial Black" panose="020B0A04020102020204" pitchFamily="34" charset="0"/>
              </a:rPr>
              <a:t>-</a:t>
            </a:r>
            <a:r>
              <a:rPr lang="vi-VN" sz="1400" b="1" dirty="0" smtClean="0">
                <a:solidFill>
                  <a:srgbClr val="002060"/>
                </a:solidFill>
                <a:latin typeface="Arial Black" panose="020B0A04020102020204" pitchFamily="34" charset="0"/>
              </a:rPr>
              <a:t>Intrarea </a:t>
            </a:r>
            <a:r>
              <a:rPr lang="vi-VN" sz="1400" b="1" dirty="0">
                <a:solidFill>
                  <a:srgbClr val="002060"/>
                </a:solidFill>
                <a:latin typeface="Arial Black" panose="020B0A04020102020204" pitchFamily="34" charset="0"/>
              </a:rPr>
              <a:t>României în Uniunea Europeană, la 1 ianuarie 2007, a adus noi responsabilități caselor de asigurări de sănătate, legate de emiterea cardului european de asigurat CEAS, a certificatului de înlocuire a cardului şi a formularelor europene E*** </a:t>
            </a:r>
            <a:r>
              <a:rPr lang="vi-VN" sz="1400" b="1" dirty="0" smtClean="0">
                <a:solidFill>
                  <a:srgbClr val="002060"/>
                </a:solidFill>
                <a:latin typeface="Arial Black" panose="020B0A04020102020204" pitchFamily="34" charset="0"/>
              </a:rPr>
              <a:t>, </a:t>
            </a:r>
            <a:r>
              <a:rPr lang="vi-VN" sz="1400" b="1" dirty="0">
                <a:solidFill>
                  <a:srgbClr val="002060"/>
                </a:solidFill>
                <a:latin typeface="Arial Black" panose="020B0A04020102020204" pitchFamily="34" charset="0"/>
              </a:rPr>
              <a:t>precum şi de gestionarea decontărilor tratamentelor în străinătate a asiguraţilor, respectiv a tratamentelor acordate în ţara noastră a asiguraţilor din alte state europene</a:t>
            </a:r>
            <a:r>
              <a:rPr lang="vi-VN" sz="1400" b="1" dirty="0" smtClean="0">
                <a:solidFill>
                  <a:srgbClr val="002060"/>
                </a:solidFill>
                <a:latin typeface="Arial Black" panose="020B0A04020102020204" pitchFamily="34" charset="0"/>
              </a:rPr>
              <a:t>.</a:t>
            </a:r>
            <a:endParaRPr lang="en-US" sz="1400" b="1" dirty="0" smtClean="0">
              <a:solidFill>
                <a:srgbClr val="002060"/>
              </a:solidFill>
              <a:latin typeface="Arial Black" panose="020B0A04020102020204" pitchFamily="34" charset="0"/>
            </a:endParaRPr>
          </a:p>
          <a:p>
            <a:pPr marL="0" indent="0">
              <a:buNone/>
            </a:pPr>
            <a:endParaRPr lang="en-US" sz="1400" b="1" dirty="0" smtClean="0">
              <a:solidFill>
                <a:srgbClr val="002060"/>
              </a:solidFill>
              <a:latin typeface="Arial Black" panose="020B0A04020102020204" pitchFamily="34" charset="0"/>
            </a:endParaRPr>
          </a:p>
          <a:p>
            <a:pPr marL="0" indent="0">
              <a:buNone/>
            </a:pPr>
            <a:r>
              <a:rPr lang="en-US" sz="1400" b="1" dirty="0" smtClean="0">
                <a:solidFill>
                  <a:srgbClr val="002060"/>
                </a:solidFill>
                <a:latin typeface="Arial Black" panose="020B0A04020102020204" pitchFamily="34" charset="0"/>
              </a:rPr>
              <a:t>-</a:t>
            </a:r>
            <a:r>
              <a:rPr lang="vi-VN" sz="1400" b="1" dirty="0">
                <a:solidFill>
                  <a:srgbClr val="002060"/>
                </a:solidFill>
                <a:latin typeface="Arial Black" panose="020B0A04020102020204" pitchFamily="34" charset="0"/>
              </a:rPr>
              <a:t>În luna noiembrie 2008 a intrat în faza de operare proiectul Sistemului Informatic Unic Integrat al Asigurărilor Sociale de Sănătate (SIUI). Proiectul în valoare de aproape 120 milioane euro a fost lansat în anul 1999, dar din cauza unor contestaţii şi a unor dificultăţi financiare construirea propriu-zisă a început în anul 2002. Totodată, şi operaţionalizarea SIUI a fost decalată, atât din cauza întârzierii cu care a început construirea sistemului, cât şi a modificărilor proiectului iniţial care au devenit necesare pe parcurs, odată cu modificările succesive ale legislaţiei şi cu apariţia de noi atribuţii ale CNAS</a:t>
            </a:r>
            <a:r>
              <a:rPr lang="vi-VN" sz="1400" b="1" dirty="0" smtClean="0">
                <a:solidFill>
                  <a:srgbClr val="002060"/>
                </a:solidFill>
                <a:latin typeface="Arial Black" panose="020B0A04020102020204" pitchFamily="34" charset="0"/>
              </a:rPr>
              <a:t>.</a:t>
            </a:r>
            <a:endParaRPr lang="en-US" sz="1400" b="1" dirty="0" smtClean="0">
              <a:solidFill>
                <a:srgbClr val="002060"/>
              </a:solidFill>
              <a:latin typeface="Arial Black" panose="020B0A04020102020204" pitchFamily="34" charset="0"/>
            </a:endParaRPr>
          </a:p>
          <a:p>
            <a:pPr marL="0" indent="0">
              <a:buNone/>
            </a:pPr>
            <a:endParaRPr lang="en-US" sz="1400" b="1" dirty="0" smtClean="0">
              <a:solidFill>
                <a:srgbClr val="002060"/>
              </a:solidFill>
              <a:latin typeface="Arial Black" panose="020B0A04020102020204" pitchFamily="34" charset="0"/>
            </a:endParaRPr>
          </a:p>
          <a:p>
            <a:pPr marL="0" indent="0">
              <a:buNone/>
            </a:pPr>
            <a:r>
              <a:rPr lang="en-US" sz="1400" b="1" dirty="0" smtClean="0">
                <a:solidFill>
                  <a:srgbClr val="002060"/>
                </a:solidFill>
                <a:latin typeface="Arial Black" panose="020B0A04020102020204" pitchFamily="34" charset="0"/>
              </a:rPr>
              <a:t>-</a:t>
            </a:r>
            <a:r>
              <a:rPr lang="vi-VN" sz="1400" b="1" dirty="0">
                <a:solidFill>
                  <a:srgbClr val="002060"/>
                </a:solidFill>
                <a:latin typeface="Arial Black" panose="020B0A04020102020204" pitchFamily="34" charset="0"/>
              </a:rPr>
              <a:t>SIUI a permis treptat eficientizarea gestionării sistemului de asigurări sociale de sănătate, acest proiect fiind completat cu cel al </a:t>
            </a:r>
            <a:r>
              <a:rPr lang="en-US" sz="1400" b="1" dirty="0" smtClean="0">
                <a:solidFill>
                  <a:srgbClr val="002060"/>
                </a:solidFill>
                <a:latin typeface="Arial Black" panose="020B0A04020102020204" pitchFamily="34" charset="0"/>
              </a:rPr>
              <a:t>:</a:t>
            </a:r>
          </a:p>
          <a:p>
            <a:pPr marL="0" indent="0">
              <a:buNone/>
            </a:pPr>
            <a:r>
              <a:rPr lang="en-US" sz="1400" b="1" dirty="0">
                <a:solidFill>
                  <a:srgbClr val="002060"/>
                </a:solidFill>
                <a:latin typeface="Arial Black" panose="020B0A04020102020204" pitchFamily="34" charset="0"/>
              </a:rPr>
              <a:t> </a:t>
            </a:r>
            <a:r>
              <a:rPr lang="en-US" sz="1400" b="1" dirty="0" smtClean="0">
                <a:solidFill>
                  <a:srgbClr val="002060"/>
                </a:solidFill>
                <a:latin typeface="Arial Black" panose="020B0A04020102020204" pitchFamily="34" charset="0"/>
              </a:rPr>
              <a:t>     -</a:t>
            </a:r>
            <a:r>
              <a:rPr lang="vi-VN" sz="1400" b="1" dirty="0" smtClean="0">
                <a:solidFill>
                  <a:srgbClr val="FF0000"/>
                </a:solidFill>
                <a:latin typeface="Arial Black" panose="020B0A04020102020204" pitchFamily="34" charset="0"/>
              </a:rPr>
              <a:t>reţetei </a:t>
            </a:r>
            <a:r>
              <a:rPr lang="vi-VN" sz="1400" b="1" dirty="0">
                <a:solidFill>
                  <a:srgbClr val="FF0000"/>
                </a:solidFill>
                <a:latin typeface="Arial Black" panose="020B0A04020102020204" pitchFamily="34" charset="0"/>
              </a:rPr>
              <a:t>medicale electronice SIPE, devenit operaţional la 1 iulie </a:t>
            </a:r>
            <a:r>
              <a:rPr lang="vi-VN" sz="1400" b="1" dirty="0" smtClean="0">
                <a:solidFill>
                  <a:srgbClr val="FF0000"/>
                </a:solidFill>
                <a:latin typeface="Arial Black" panose="020B0A04020102020204" pitchFamily="34" charset="0"/>
              </a:rPr>
              <a:t>2012</a:t>
            </a:r>
            <a:r>
              <a:rPr lang="en-US" sz="1400" b="1" dirty="0" smtClean="0">
                <a:solidFill>
                  <a:srgbClr val="FF0000"/>
                </a:solidFill>
                <a:latin typeface="Arial Black" panose="020B0A04020102020204" pitchFamily="34" charset="0"/>
              </a:rPr>
              <a:t>;</a:t>
            </a:r>
          </a:p>
          <a:p>
            <a:pPr marL="0" indent="0">
              <a:buNone/>
            </a:pPr>
            <a:r>
              <a:rPr lang="en-US" sz="1400" b="1" dirty="0">
                <a:solidFill>
                  <a:srgbClr val="002060"/>
                </a:solidFill>
                <a:latin typeface="Arial Black" panose="020B0A04020102020204" pitchFamily="34" charset="0"/>
              </a:rPr>
              <a:t> </a:t>
            </a:r>
            <a:r>
              <a:rPr lang="en-US" sz="1400" b="1" dirty="0" smtClean="0">
                <a:solidFill>
                  <a:srgbClr val="002060"/>
                </a:solidFill>
                <a:latin typeface="Arial Black" panose="020B0A04020102020204" pitchFamily="34" charset="0"/>
              </a:rPr>
              <a:t>     </a:t>
            </a:r>
            <a:r>
              <a:rPr lang="en-US" sz="1400" b="1" dirty="0" smtClean="0">
                <a:solidFill>
                  <a:srgbClr val="2929E9"/>
                </a:solidFill>
                <a:latin typeface="Arial Black" panose="020B0A04020102020204" pitchFamily="34" charset="0"/>
              </a:rPr>
              <a:t>-</a:t>
            </a:r>
            <a:r>
              <a:rPr lang="en-US" sz="1400" b="1" dirty="0" err="1" smtClean="0">
                <a:solidFill>
                  <a:srgbClr val="2929E9"/>
                </a:solidFill>
                <a:latin typeface="Arial Black" panose="020B0A04020102020204" pitchFamily="34" charset="0"/>
              </a:rPr>
              <a:t>Cardului</a:t>
            </a:r>
            <a:r>
              <a:rPr lang="en-US" sz="1400" b="1" dirty="0" smtClean="0">
                <a:solidFill>
                  <a:srgbClr val="2929E9"/>
                </a:solidFill>
                <a:latin typeface="Arial Black" panose="020B0A04020102020204" pitchFamily="34" charset="0"/>
              </a:rPr>
              <a:t> National de </a:t>
            </a:r>
            <a:r>
              <a:rPr lang="en-US" sz="1400" b="1" dirty="0" err="1" smtClean="0">
                <a:solidFill>
                  <a:srgbClr val="2929E9"/>
                </a:solidFill>
                <a:latin typeface="Arial Black" panose="020B0A04020102020204" pitchFamily="34" charset="0"/>
              </a:rPr>
              <a:t>Sanatate,devenit</a:t>
            </a:r>
            <a:r>
              <a:rPr lang="en-US" sz="1400" b="1" dirty="0" smtClean="0">
                <a:solidFill>
                  <a:srgbClr val="2929E9"/>
                </a:solidFill>
                <a:latin typeface="Arial Black" panose="020B0A04020102020204" pitchFamily="34" charset="0"/>
              </a:rPr>
              <a:t> operational cu 1 </a:t>
            </a:r>
            <a:r>
              <a:rPr lang="en-US" sz="1400" b="1" dirty="0" err="1" smtClean="0">
                <a:solidFill>
                  <a:srgbClr val="2929E9"/>
                </a:solidFill>
                <a:latin typeface="Arial Black" panose="020B0A04020102020204" pitchFamily="34" charset="0"/>
              </a:rPr>
              <a:t>februarie</a:t>
            </a:r>
            <a:r>
              <a:rPr lang="en-US" sz="1400" b="1" dirty="0" smtClean="0">
                <a:solidFill>
                  <a:srgbClr val="2929E9"/>
                </a:solidFill>
                <a:latin typeface="Arial Black" panose="020B0A04020102020204" pitchFamily="34" charset="0"/>
              </a:rPr>
              <a:t> 2015</a:t>
            </a:r>
          </a:p>
          <a:p>
            <a:pPr marL="0" indent="0">
              <a:buNone/>
            </a:pPr>
            <a:r>
              <a:rPr lang="en-US" sz="1400" b="1" dirty="0">
                <a:solidFill>
                  <a:srgbClr val="002060"/>
                </a:solidFill>
                <a:latin typeface="Arial Black" panose="020B0A04020102020204" pitchFamily="34" charset="0"/>
              </a:rPr>
              <a:t> </a:t>
            </a:r>
            <a:r>
              <a:rPr lang="en-US" sz="1400" b="1" dirty="0" smtClean="0">
                <a:solidFill>
                  <a:srgbClr val="002060"/>
                </a:solidFill>
                <a:latin typeface="Arial Black" panose="020B0A04020102020204" pitchFamily="34" charset="0"/>
              </a:rPr>
              <a:t>     </a:t>
            </a:r>
            <a:r>
              <a:rPr lang="en-US" sz="1400" b="1" dirty="0" smtClean="0">
                <a:solidFill>
                  <a:srgbClr val="00B050"/>
                </a:solidFill>
                <a:latin typeface="Arial Black" panose="020B0A04020102020204" pitchFamily="34" charset="0"/>
              </a:rPr>
              <a:t>-</a:t>
            </a:r>
            <a:r>
              <a:rPr lang="vi-VN" sz="1400" b="1" dirty="0" smtClean="0">
                <a:solidFill>
                  <a:srgbClr val="00B050"/>
                </a:solidFill>
                <a:latin typeface="Arial Black" panose="020B0A04020102020204" pitchFamily="34" charset="0"/>
              </a:rPr>
              <a:t>al </a:t>
            </a:r>
            <a:r>
              <a:rPr lang="vi-VN" sz="1400" b="1" dirty="0">
                <a:solidFill>
                  <a:srgbClr val="00B050"/>
                </a:solidFill>
                <a:latin typeface="Arial Black" panose="020B0A04020102020204" pitchFamily="34" charset="0"/>
              </a:rPr>
              <a:t>dosarului electronic al pacientului DES, devenit operaţional în luna </a:t>
            </a:r>
            <a:r>
              <a:rPr lang="en-US" sz="1400" b="1" dirty="0" err="1" smtClean="0">
                <a:solidFill>
                  <a:srgbClr val="00B050"/>
                </a:solidFill>
                <a:latin typeface="Arial Black" panose="020B0A04020102020204" pitchFamily="34" charset="0"/>
              </a:rPr>
              <a:t>octombrie</a:t>
            </a:r>
            <a:r>
              <a:rPr lang="vi-VN" sz="1400" b="1" dirty="0" smtClean="0">
                <a:solidFill>
                  <a:srgbClr val="00B050"/>
                </a:solidFill>
                <a:latin typeface="Arial Black" panose="020B0A04020102020204" pitchFamily="34" charset="0"/>
              </a:rPr>
              <a:t> 201</a:t>
            </a:r>
            <a:r>
              <a:rPr lang="en-US" sz="1400" b="1" dirty="0" smtClean="0">
                <a:solidFill>
                  <a:srgbClr val="00B050"/>
                </a:solidFill>
                <a:latin typeface="Arial Black" panose="020B0A04020102020204" pitchFamily="34" charset="0"/>
              </a:rPr>
              <a:t>6;</a:t>
            </a:r>
          </a:p>
          <a:p>
            <a:pPr marL="0" indent="0">
              <a:buNone/>
            </a:pPr>
            <a:r>
              <a:rPr lang="en-US" sz="1400" b="1" dirty="0">
                <a:solidFill>
                  <a:srgbClr val="002060"/>
                </a:solidFill>
                <a:latin typeface="Arial Black" panose="020B0A04020102020204" pitchFamily="34" charset="0"/>
              </a:rPr>
              <a:t> </a:t>
            </a:r>
            <a:r>
              <a:rPr lang="en-US" sz="1400" b="1" dirty="0" smtClean="0">
                <a:solidFill>
                  <a:srgbClr val="002060"/>
                </a:solidFill>
                <a:latin typeface="Arial Black" panose="020B0A04020102020204" pitchFamily="34" charset="0"/>
              </a:rPr>
              <a:t>     </a:t>
            </a:r>
            <a:endParaRPr lang="ro-RO" sz="1400" b="1"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2883100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99FF66"/>
          </a:solidFill>
        </p:spPr>
        <p:txBody>
          <a:bodyPr>
            <a:normAutofit/>
          </a:bodyPr>
          <a:lstStyle/>
          <a:p>
            <a:r>
              <a:rPr lang="ro-RO" sz="2000" b="1" dirty="0">
                <a:solidFill>
                  <a:srgbClr val="FF0000"/>
                </a:solidFill>
              </a:rPr>
              <a:t>IV.FINANTAREA ASISTENTEI MEDICALE</a:t>
            </a:r>
          </a:p>
        </p:txBody>
      </p:sp>
      <p:sp>
        <p:nvSpPr>
          <p:cNvPr id="3" name="Content Placeholder 2"/>
          <p:cNvSpPr>
            <a:spLocks noGrp="1"/>
          </p:cNvSpPr>
          <p:nvPr>
            <p:ph idx="1"/>
          </p:nvPr>
        </p:nvSpPr>
        <p:spPr>
          <a:xfrm>
            <a:off x="457200" y="1340768"/>
            <a:ext cx="8229600" cy="4968552"/>
          </a:xfrm>
        </p:spPr>
        <p:txBody>
          <a:bodyPr>
            <a:normAutofit/>
          </a:bodyPr>
          <a:lstStyle/>
          <a:p>
            <a:pPr marL="0" indent="0">
              <a:buNone/>
            </a:pPr>
            <a:r>
              <a:rPr lang="ro-RO" sz="1600" b="1" dirty="0">
                <a:solidFill>
                  <a:srgbClr val="C00000"/>
                </a:solidFill>
                <a:latin typeface="Arial Black" panose="020B0A04020102020204" pitchFamily="34" charset="0"/>
              </a:rPr>
              <a:t>SURSELE DE VENITURI ALE FONDULUI NATIONAL UNIC DE ASIGURARI SOCIALE DE SANATATE:</a:t>
            </a:r>
          </a:p>
          <a:p>
            <a:pPr marL="0" indent="0">
              <a:buNone/>
            </a:pPr>
            <a:endParaRPr lang="ro-RO" sz="1600" b="1" dirty="0">
              <a:latin typeface="Arial Black" panose="020B0A04020102020204" pitchFamily="34" charset="0"/>
            </a:endParaRPr>
          </a:p>
          <a:p>
            <a:pPr marL="0" indent="0">
              <a:buNone/>
            </a:pPr>
            <a:r>
              <a:rPr lang="ro-RO" sz="1600" b="1" dirty="0">
                <a:solidFill>
                  <a:srgbClr val="2929E9"/>
                </a:solidFill>
                <a:latin typeface="Arial Black" panose="020B0A04020102020204" pitchFamily="34" charset="0"/>
              </a:rPr>
              <a:t>1.Contributii de asigurari de sanatate</a:t>
            </a:r>
            <a:r>
              <a:rPr lang="ro-RO" sz="1600" b="1" dirty="0">
                <a:latin typeface="Arial Black" panose="020B0A04020102020204" pitchFamily="34" charset="0"/>
              </a:rPr>
              <a:t>-</a:t>
            </a:r>
            <a:r>
              <a:rPr lang="ro-RO" sz="1600" b="1" dirty="0">
                <a:solidFill>
                  <a:srgbClr val="FF0000"/>
                </a:solidFill>
                <a:latin typeface="Arial Black" panose="020B0A04020102020204" pitchFamily="34" charset="0"/>
              </a:rPr>
              <a:t>85% DIN TOTAL</a:t>
            </a:r>
          </a:p>
          <a:p>
            <a:pPr marL="0" indent="0">
              <a:buNone/>
            </a:pPr>
            <a:endParaRPr lang="ro-RO" sz="1600" b="1" dirty="0">
              <a:latin typeface="Arial Black" panose="020B0A04020102020204" pitchFamily="34" charset="0"/>
            </a:endParaRPr>
          </a:p>
          <a:p>
            <a:pPr marL="0" indent="0">
              <a:buNone/>
            </a:pPr>
            <a:r>
              <a:rPr lang="ro-RO" sz="1600" b="1" dirty="0">
                <a:solidFill>
                  <a:srgbClr val="2929E9"/>
                </a:solidFill>
                <a:latin typeface="Arial Black" panose="020B0A04020102020204" pitchFamily="34" charset="0"/>
              </a:rPr>
              <a:t>2. Venituri din contribuţia datorata pentru medicamente finanţate din FNUASS si din bugetul MS-</a:t>
            </a:r>
            <a:r>
              <a:rPr lang="ro-RO" sz="1600" b="1" dirty="0">
                <a:solidFill>
                  <a:srgbClr val="FF0000"/>
                </a:solidFill>
                <a:latin typeface="Arial Black" panose="020B0A04020102020204" pitchFamily="34" charset="0"/>
              </a:rPr>
              <a:t>4,13% DIN TOTAL</a:t>
            </a:r>
          </a:p>
          <a:p>
            <a:pPr marL="0" indent="0">
              <a:buNone/>
            </a:pPr>
            <a:endParaRPr lang="ro-RO" sz="1600" b="1" dirty="0">
              <a:latin typeface="Arial Black" panose="020B0A04020102020204" pitchFamily="34" charset="0"/>
            </a:endParaRPr>
          </a:p>
          <a:p>
            <a:pPr marL="0" indent="0">
              <a:buNone/>
            </a:pPr>
            <a:r>
              <a:rPr lang="ro-RO" sz="1600" b="1" dirty="0">
                <a:solidFill>
                  <a:srgbClr val="2929E9"/>
                </a:solidFill>
                <a:latin typeface="Arial Black" panose="020B0A04020102020204" pitchFamily="34" charset="0"/>
              </a:rPr>
              <a:t>3. Venituri din contribuția datorata pentru contractele cost-volum/cost volum rezultat-</a:t>
            </a:r>
            <a:r>
              <a:rPr lang="ro-RO" sz="1600" b="1" dirty="0">
                <a:solidFill>
                  <a:srgbClr val="FF0000"/>
                </a:solidFill>
                <a:latin typeface="Arial Black" panose="020B0A04020102020204" pitchFamily="34" charset="0"/>
              </a:rPr>
              <a:t>1,5 % DIN TOTAL</a:t>
            </a:r>
          </a:p>
          <a:p>
            <a:pPr marL="0" indent="0">
              <a:buNone/>
            </a:pPr>
            <a:endParaRPr lang="ro-RO" sz="1600" b="1" dirty="0">
              <a:latin typeface="Arial Black" panose="020B0A04020102020204" pitchFamily="34" charset="0"/>
            </a:endParaRPr>
          </a:p>
          <a:p>
            <a:pPr marL="0" indent="0">
              <a:buNone/>
            </a:pPr>
            <a:r>
              <a:rPr lang="ro-RO" sz="1600" b="1" dirty="0">
                <a:solidFill>
                  <a:srgbClr val="2929E9"/>
                </a:solidFill>
                <a:latin typeface="Arial Black" panose="020B0A04020102020204" pitchFamily="34" charset="0"/>
              </a:rPr>
              <a:t>4.Venituri nefiscale-</a:t>
            </a:r>
            <a:r>
              <a:rPr lang="ro-RO" sz="1600" b="1" dirty="0">
                <a:solidFill>
                  <a:srgbClr val="FF0000"/>
                </a:solidFill>
                <a:latin typeface="Arial Black" panose="020B0A04020102020204" pitchFamily="34" charset="0"/>
              </a:rPr>
              <a:t>0,22% DIN TOTAL</a:t>
            </a:r>
          </a:p>
          <a:p>
            <a:pPr marL="0" indent="0">
              <a:buNone/>
            </a:pPr>
            <a:endParaRPr lang="ro-RO" sz="1600" b="1" dirty="0">
              <a:latin typeface="Arial Black" panose="020B0A04020102020204" pitchFamily="34" charset="0"/>
            </a:endParaRPr>
          </a:p>
          <a:p>
            <a:pPr marL="0" indent="0">
              <a:buNone/>
            </a:pPr>
            <a:r>
              <a:rPr lang="ro-RO" sz="1600" b="1" dirty="0">
                <a:solidFill>
                  <a:srgbClr val="2929E9"/>
                </a:solidFill>
                <a:latin typeface="Arial Black" panose="020B0A04020102020204" pitchFamily="34" charset="0"/>
              </a:rPr>
              <a:t>5.Subventii de la bugetul de stat-</a:t>
            </a:r>
            <a:r>
              <a:rPr lang="ro-RO" sz="1600" b="1" dirty="0">
                <a:solidFill>
                  <a:srgbClr val="FF0000"/>
                </a:solidFill>
                <a:latin typeface="Arial Black" panose="020B0A04020102020204" pitchFamily="34" charset="0"/>
              </a:rPr>
              <a:t>9,15</a:t>
            </a:r>
            <a:r>
              <a:rPr lang="ro-RO" sz="1600" b="1" dirty="0" smtClean="0">
                <a:solidFill>
                  <a:srgbClr val="FF0000"/>
                </a:solidFill>
                <a:latin typeface="Arial Black" panose="020B0A04020102020204" pitchFamily="34" charset="0"/>
              </a:rPr>
              <a:t>%</a:t>
            </a:r>
            <a:r>
              <a:rPr lang="en-US" sz="1600" b="1" dirty="0" smtClean="0">
                <a:solidFill>
                  <a:srgbClr val="FF0000"/>
                </a:solidFill>
                <a:latin typeface="Arial Black" panose="020B0A04020102020204" pitchFamily="34" charset="0"/>
              </a:rPr>
              <a:t> DIN TOTAL</a:t>
            </a:r>
            <a:endParaRPr lang="ro-RO" sz="1600" b="1" dirty="0">
              <a:solidFill>
                <a:srgbClr val="FF0000"/>
              </a:solidFill>
              <a:latin typeface="Arial Black" panose="020B0A04020102020204" pitchFamily="34" charset="0"/>
            </a:endParaRPr>
          </a:p>
          <a:p>
            <a:pPr marL="0" indent="0">
              <a:buNone/>
            </a:pPr>
            <a:endParaRPr lang="ro-RO" sz="1400" b="1" dirty="0">
              <a:solidFill>
                <a:srgbClr val="2929E9"/>
              </a:solidFill>
              <a:latin typeface="Arial Black" panose="020B0A04020102020204" pitchFamily="34" charset="0"/>
            </a:endParaRPr>
          </a:p>
        </p:txBody>
      </p:sp>
    </p:spTree>
    <p:extLst>
      <p:ext uri="{BB962C8B-B14F-4D97-AF65-F5344CB8AC3E}">
        <p14:creationId xmlns:p14="http://schemas.microsoft.com/office/powerpoint/2010/main" val="3585481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99FF66"/>
          </a:solidFill>
        </p:spPr>
        <p:txBody>
          <a:bodyPr>
            <a:normAutofit/>
          </a:bodyPr>
          <a:lstStyle/>
          <a:p>
            <a:r>
              <a:rPr lang="en-US" sz="2000" b="1" dirty="0" smtClean="0">
                <a:solidFill>
                  <a:srgbClr val="FF0000"/>
                </a:solidFill>
              </a:rPr>
              <a:t>IV.FINANTAREA ASISTENTEI MEDICALE</a:t>
            </a:r>
            <a:endParaRPr lang="ro-RO" sz="2000" b="1" dirty="0">
              <a:solidFill>
                <a:srgbClr val="FF0000"/>
              </a:solidFill>
            </a:endParaRPr>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908720"/>
            <a:ext cx="8784976" cy="5616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0697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99FF66"/>
          </a:solidFill>
        </p:spPr>
        <p:txBody>
          <a:bodyPr>
            <a:normAutofit/>
          </a:bodyPr>
          <a:lstStyle/>
          <a:p>
            <a:r>
              <a:rPr lang="ro-RO" sz="2000" b="1" dirty="0">
                <a:solidFill>
                  <a:srgbClr val="FF0000"/>
                </a:solidFill>
              </a:rPr>
              <a:t>IV.FINANTAREA ASISTENTEI MEDICALE</a:t>
            </a:r>
          </a:p>
        </p:txBody>
      </p:sp>
      <p:sp>
        <p:nvSpPr>
          <p:cNvPr id="3" name="Content Placeholder 2"/>
          <p:cNvSpPr>
            <a:spLocks noGrp="1"/>
          </p:cNvSpPr>
          <p:nvPr>
            <p:ph idx="1"/>
          </p:nvPr>
        </p:nvSpPr>
        <p:spPr>
          <a:xfrm>
            <a:off x="457200" y="1124744"/>
            <a:ext cx="8229600" cy="5472608"/>
          </a:xfrm>
        </p:spPr>
        <p:txBody>
          <a:bodyPr>
            <a:normAutofit/>
          </a:bodyPr>
          <a:lstStyle/>
          <a:p>
            <a:pPr marL="0" indent="0">
              <a:buNone/>
            </a:pPr>
            <a:r>
              <a:rPr lang="en-US" sz="1400" dirty="0" smtClean="0">
                <a:solidFill>
                  <a:schemeClr val="accent2">
                    <a:lumMod val="75000"/>
                  </a:schemeClr>
                </a:solidFill>
                <a:latin typeface="Arial Black" panose="020B0A04020102020204" pitchFamily="34" charset="0"/>
              </a:rPr>
              <a:t>LOCUL ROMANIEI IN UE PRIVIND CHELTUIELILE PUBLICE PENTRU SANATATE</a:t>
            </a:r>
          </a:p>
          <a:p>
            <a:pPr marL="0" indent="0">
              <a:buNone/>
            </a:pPr>
            <a:r>
              <a:rPr lang="en-US" sz="1400" dirty="0" smtClean="0">
                <a:solidFill>
                  <a:schemeClr val="accent2">
                    <a:lumMod val="75000"/>
                  </a:schemeClr>
                </a:solidFill>
                <a:latin typeface="Arial Black" panose="020B0A04020102020204" pitchFamily="34" charset="0"/>
              </a:rPr>
              <a:t>-DATE MEDII 2015-2016-</a:t>
            </a:r>
          </a:p>
          <a:p>
            <a:pPr marL="0" indent="0">
              <a:buNone/>
            </a:pPr>
            <a:endParaRPr lang="ro-RO" sz="1400" dirty="0">
              <a:solidFill>
                <a:schemeClr val="accent2">
                  <a:lumMod val="75000"/>
                </a:schemeClr>
              </a:solidFill>
              <a:latin typeface="Arial Black" panose="020B0A040201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3723618"/>
              </p:ext>
            </p:extLst>
          </p:nvPr>
        </p:nvGraphicFramePr>
        <p:xfrm>
          <a:off x="539552" y="1772816"/>
          <a:ext cx="8280919" cy="4752529"/>
        </p:xfrm>
        <a:graphic>
          <a:graphicData uri="http://schemas.openxmlformats.org/drawingml/2006/table">
            <a:tbl>
              <a:tblPr firstRow="1" bandRow="1">
                <a:tableStyleId>{21E4AEA4-8DFA-4A89-87EB-49C32662AFE0}</a:tableStyleId>
              </a:tblPr>
              <a:tblGrid>
                <a:gridCol w="599129"/>
                <a:gridCol w="1369438"/>
                <a:gridCol w="1136777"/>
                <a:gridCol w="1002970"/>
                <a:gridCol w="1067260"/>
                <a:gridCol w="1035115"/>
                <a:gridCol w="1035115"/>
                <a:gridCol w="1035115"/>
              </a:tblGrid>
              <a:tr h="1640713">
                <a:tc>
                  <a:txBody>
                    <a:bodyPr/>
                    <a:lstStyle/>
                    <a:p>
                      <a:r>
                        <a:rPr lang="en-US" sz="1100" dirty="0" err="1" smtClean="0">
                          <a:solidFill>
                            <a:schemeClr val="accent2">
                              <a:lumMod val="75000"/>
                            </a:schemeClr>
                          </a:solidFill>
                          <a:latin typeface="Arial Black" panose="020B0A04020102020204" pitchFamily="34" charset="0"/>
                        </a:rPr>
                        <a:t>Nr</a:t>
                      </a:r>
                      <a:r>
                        <a:rPr lang="en-US" sz="1100" dirty="0" smtClean="0">
                          <a:solidFill>
                            <a:schemeClr val="accent2">
                              <a:lumMod val="75000"/>
                            </a:schemeClr>
                          </a:solidFill>
                          <a:latin typeface="Arial Black" panose="020B0A04020102020204" pitchFamily="34" charset="0"/>
                        </a:rPr>
                        <a:t>.</a:t>
                      </a:r>
                    </a:p>
                    <a:p>
                      <a:r>
                        <a:rPr lang="en-US" sz="1100" dirty="0" err="1" smtClean="0">
                          <a:solidFill>
                            <a:schemeClr val="accent2">
                              <a:lumMod val="75000"/>
                            </a:schemeClr>
                          </a:solidFill>
                          <a:latin typeface="Arial Black" panose="020B0A04020102020204" pitchFamily="34" charset="0"/>
                        </a:rPr>
                        <a:t>crt</a:t>
                      </a:r>
                      <a:r>
                        <a:rPr lang="en-US" sz="1100" dirty="0" smtClean="0">
                          <a:solidFill>
                            <a:schemeClr val="accent2">
                              <a:lumMod val="75000"/>
                            </a:schemeClr>
                          </a:solidFill>
                          <a:latin typeface="Arial Black" panose="020B0A04020102020204" pitchFamily="34" charset="0"/>
                        </a:rPr>
                        <a:t>.</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Tara</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r>
                        <a:rPr lang="en-US" sz="1100" dirty="0" smtClean="0">
                          <a:solidFill>
                            <a:schemeClr val="accent2">
                              <a:lumMod val="75000"/>
                            </a:schemeClr>
                          </a:solidFill>
                          <a:latin typeface="Arial Black" panose="020B0A04020102020204" pitchFamily="34" charset="0"/>
                        </a:rPr>
                        <a:t>Total </a:t>
                      </a:r>
                      <a:r>
                        <a:rPr lang="en-US" sz="1100" dirty="0" err="1" smtClean="0">
                          <a:solidFill>
                            <a:schemeClr val="accent2">
                              <a:lumMod val="75000"/>
                            </a:schemeClr>
                          </a:solidFill>
                          <a:latin typeface="Arial Black" panose="020B0A04020102020204" pitchFamily="34" charset="0"/>
                        </a:rPr>
                        <a:t>populatie</a:t>
                      </a:r>
                      <a:endParaRPr lang="en-US" sz="1100" dirty="0" smtClean="0">
                        <a:solidFill>
                          <a:schemeClr val="accent2">
                            <a:lumMod val="75000"/>
                          </a:schemeClr>
                        </a:solidFill>
                        <a:latin typeface="Arial Black" panose="020B0A04020102020204" pitchFamily="34" charset="0"/>
                      </a:endParaRPr>
                    </a:p>
                    <a:p>
                      <a:r>
                        <a:rPr lang="en-US" sz="1100" dirty="0" smtClean="0">
                          <a:solidFill>
                            <a:schemeClr val="accent2">
                              <a:lumMod val="75000"/>
                            </a:schemeClr>
                          </a:solidFill>
                          <a:latin typeface="Arial Black" panose="020B0A04020102020204" pitchFamily="34" charset="0"/>
                        </a:rPr>
                        <a:t>(mii pers.)</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r>
                        <a:rPr lang="en-US" sz="1100" dirty="0" smtClean="0">
                          <a:solidFill>
                            <a:schemeClr val="accent2">
                              <a:lumMod val="75000"/>
                            </a:schemeClr>
                          </a:solidFill>
                          <a:latin typeface="Arial Black" panose="020B0A04020102020204" pitchFamily="34" charset="0"/>
                        </a:rPr>
                        <a:t>PIB/</a:t>
                      </a:r>
                    </a:p>
                    <a:p>
                      <a:r>
                        <a:rPr lang="en-US" sz="1100" dirty="0" smtClean="0">
                          <a:solidFill>
                            <a:schemeClr val="accent2">
                              <a:lumMod val="75000"/>
                            </a:schemeClr>
                          </a:solidFill>
                          <a:latin typeface="Arial Black" panose="020B0A04020102020204" pitchFamily="34" charset="0"/>
                        </a:rPr>
                        <a:t>Capita</a:t>
                      </a:r>
                    </a:p>
                    <a:p>
                      <a:r>
                        <a:rPr lang="en-US" sz="1100" dirty="0" smtClean="0">
                          <a:solidFill>
                            <a:schemeClr val="accent2">
                              <a:lumMod val="75000"/>
                            </a:schemeClr>
                          </a:solidFill>
                          <a:latin typeface="Arial Black" panose="020B0A04020102020204" pitchFamily="34" charset="0"/>
                        </a:rPr>
                        <a:t>(</a:t>
                      </a:r>
                      <a:r>
                        <a:rPr lang="en-US" sz="1100" dirty="0" err="1" smtClean="0">
                          <a:solidFill>
                            <a:schemeClr val="accent2">
                              <a:lumMod val="75000"/>
                            </a:schemeClr>
                          </a:solidFill>
                          <a:latin typeface="Arial Black" panose="020B0A04020102020204" pitchFamily="34" charset="0"/>
                        </a:rPr>
                        <a:t>Eur</a:t>
                      </a:r>
                      <a:r>
                        <a:rPr lang="en-US" sz="1100" dirty="0" smtClean="0">
                          <a:solidFill>
                            <a:schemeClr val="accent2">
                              <a:lumMod val="75000"/>
                            </a:schemeClr>
                          </a:solidFill>
                          <a:latin typeface="Arial Black" panose="020B0A04020102020204" pitchFamily="34" charset="0"/>
                        </a:rPr>
                        <a:t>-PPS)</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r>
                        <a:rPr lang="en-US" sz="1100" dirty="0" smtClean="0">
                          <a:solidFill>
                            <a:schemeClr val="accent2">
                              <a:lumMod val="75000"/>
                            </a:schemeClr>
                          </a:solidFill>
                          <a:latin typeface="Arial Black" panose="020B0A04020102020204" pitchFamily="34" charset="0"/>
                        </a:rPr>
                        <a:t>%</a:t>
                      </a:r>
                      <a:r>
                        <a:rPr lang="en-US" sz="1100" baseline="0" dirty="0" smtClean="0">
                          <a:solidFill>
                            <a:schemeClr val="accent2">
                              <a:lumMod val="75000"/>
                            </a:schemeClr>
                          </a:solidFill>
                          <a:latin typeface="Arial Black" panose="020B0A04020102020204" pitchFamily="34" charset="0"/>
                        </a:rPr>
                        <a:t> PIB</a:t>
                      </a:r>
                    </a:p>
                    <a:p>
                      <a:r>
                        <a:rPr lang="en-US" sz="1100" baseline="0" dirty="0" err="1" smtClean="0">
                          <a:solidFill>
                            <a:schemeClr val="accent2">
                              <a:lumMod val="75000"/>
                            </a:schemeClr>
                          </a:solidFill>
                          <a:latin typeface="Arial Black" panose="020B0A04020102020204" pitchFamily="34" charset="0"/>
                        </a:rPr>
                        <a:t>pentru</a:t>
                      </a:r>
                      <a:endParaRPr lang="en-US" sz="1100" baseline="0" dirty="0" smtClean="0">
                        <a:solidFill>
                          <a:schemeClr val="accent2">
                            <a:lumMod val="75000"/>
                          </a:schemeClr>
                        </a:solidFill>
                        <a:latin typeface="Arial Black" panose="020B0A04020102020204" pitchFamily="34" charset="0"/>
                      </a:endParaRPr>
                    </a:p>
                    <a:p>
                      <a:r>
                        <a:rPr lang="en-US" sz="1100" baseline="0" dirty="0" err="1" smtClean="0">
                          <a:solidFill>
                            <a:schemeClr val="accent2">
                              <a:lumMod val="75000"/>
                            </a:schemeClr>
                          </a:solidFill>
                          <a:latin typeface="Arial Black" panose="020B0A04020102020204" pitchFamily="34" charset="0"/>
                        </a:rPr>
                        <a:t>sanatate</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r>
                        <a:rPr lang="en-US" sz="1100" dirty="0" err="1" smtClean="0">
                          <a:solidFill>
                            <a:schemeClr val="accent2">
                              <a:lumMod val="75000"/>
                            </a:schemeClr>
                          </a:solidFill>
                          <a:latin typeface="Arial Black" panose="020B0A04020102020204" pitchFamily="34" charset="0"/>
                        </a:rPr>
                        <a:t>Chelt</a:t>
                      </a:r>
                      <a:r>
                        <a:rPr lang="en-US" sz="1100" dirty="0" smtClean="0">
                          <a:solidFill>
                            <a:schemeClr val="accent2">
                              <a:lumMod val="75000"/>
                            </a:schemeClr>
                          </a:solidFill>
                          <a:latin typeface="Arial Black" panose="020B0A04020102020204" pitchFamily="34" charset="0"/>
                        </a:rPr>
                        <a:t>.</a:t>
                      </a:r>
                    </a:p>
                    <a:p>
                      <a:r>
                        <a:rPr lang="en-US" sz="1100" dirty="0" err="1" smtClean="0">
                          <a:solidFill>
                            <a:schemeClr val="accent2">
                              <a:lumMod val="75000"/>
                            </a:schemeClr>
                          </a:solidFill>
                          <a:latin typeface="Arial Black" panose="020B0A04020102020204" pitchFamily="34" charset="0"/>
                        </a:rPr>
                        <a:t>Publice</a:t>
                      </a:r>
                      <a:endParaRPr lang="en-US" sz="1100" dirty="0" smtClean="0">
                        <a:solidFill>
                          <a:schemeClr val="accent2">
                            <a:lumMod val="75000"/>
                          </a:schemeClr>
                        </a:solidFill>
                        <a:latin typeface="Arial Black" panose="020B0A04020102020204" pitchFamily="34" charset="0"/>
                      </a:endParaRPr>
                    </a:p>
                    <a:p>
                      <a:r>
                        <a:rPr lang="en-US" sz="1100" baseline="0" dirty="0" err="1" smtClean="0">
                          <a:solidFill>
                            <a:schemeClr val="accent2">
                              <a:lumMod val="75000"/>
                            </a:schemeClr>
                          </a:solidFill>
                          <a:latin typeface="Arial Black" panose="020B0A04020102020204" pitchFamily="34" charset="0"/>
                        </a:rPr>
                        <a:t>pentru</a:t>
                      </a:r>
                      <a:r>
                        <a:rPr lang="en-US" sz="1100" baseline="0" dirty="0" smtClean="0">
                          <a:solidFill>
                            <a:schemeClr val="accent2">
                              <a:lumMod val="75000"/>
                            </a:schemeClr>
                          </a:solidFill>
                          <a:latin typeface="Arial Black" panose="020B0A04020102020204" pitchFamily="34" charset="0"/>
                        </a:rPr>
                        <a:t> </a:t>
                      </a:r>
                      <a:r>
                        <a:rPr lang="en-US" sz="1100" baseline="0" dirty="0" err="1" smtClean="0">
                          <a:solidFill>
                            <a:schemeClr val="accent2">
                              <a:lumMod val="75000"/>
                            </a:schemeClr>
                          </a:solidFill>
                          <a:latin typeface="Arial Black" panose="020B0A04020102020204" pitchFamily="34" charset="0"/>
                        </a:rPr>
                        <a:t>sanatate</a:t>
                      </a:r>
                      <a:endParaRPr lang="en-US" sz="1100" baseline="0" dirty="0" smtClean="0">
                        <a:solidFill>
                          <a:schemeClr val="accent2">
                            <a:lumMod val="75000"/>
                          </a:schemeClr>
                        </a:solidFill>
                        <a:latin typeface="Arial Black" panose="020B0A04020102020204" pitchFamily="34" charset="0"/>
                      </a:endParaRPr>
                    </a:p>
                    <a:p>
                      <a:r>
                        <a:rPr lang="en-US" sz="1100" baseline="0" dirty="0" smtClean="0">
                          <a:solidFill>
                            <a:schemeClr val="accent2">
                              <a:lumMod val="75000"/>
                            </a:schemeClr>
                          </a:solidFill>
                          <a:latin typeface="Arial Black" panose="020B0A04020102020204" pitchFamily="34" charset="0"/>
                        </a:rPr>
                        <a:t>(</a:t>
                      </a:r>
                      <a:r>
                        <a:rPr lang="en-US" sz="1100" baseline="0" dirty="0" err="1" smtClean="0">
                          <a:solidFill>
                            <a:schemeClr val="accent2">
                              <a:lumMod val="75000"/>
                            </a:schemeClr>
                          </a:solidFill>
                          <a:latin typeface="Arial Black" panose="020B0A04020102020204" pitchFamily="34" charset="0"/>
                        </a:rPr>
                        <a:t>Eur</a:t>
                      </a:r>
                      <a:r>
                        <a:rPr lang="en-US" sz="1100" baseline="0" dirty="0" smtClean="0">
                          <a:solidFill>
                            <a:schemeClr val="accent2">
                              <a:lumMod val="75000"/>
                            </a:schemeClr>
                          </a:solidFill>
                          <a:latin typeface="Arial Black" panose="020B0A04020102020204" pitchFamily="34" charset="0"/>
                        </a:rPr>
                        <a:t>/cap de loc.)</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r>
                        <a:rPr lang="en-US" sz="1100" dirty="0" smtClean="0">
                          <a:solidFill>
                            <a:schemeClr val="accent2">
                              <a:lumMod val="75000"/>
                            </a:schemeClr>
                          </a:solidFill>
                          <a:latin typeface="Arial Black" panose="020B0A04020102020204" pitchFamily="34" charset="0"/>
                        </a:rPr>
                        <a:t>% Din</a:t>
                      </a:r>
                    </a:p>
                    <a:p>
                      <a:r>
                        <a:rPr lang="en-US" sz="1100" dirty="0" smtClean="0">
                          <a:solidFill>
                            <a:schemeClr val="accent2">
                              <a:lumMod val="75000"/>
                            </a:schemeClr>
                          </a:solidFill>
                          <a:latin typeface="Arial Black" panose="020B0A04020102020204" pitchFamily="34" charset="0"/>
                        </a:rPr>
                        <a:t>Total</a:t>
                      </a:r>
                      <a:r>
                        <a:rPr lang="en-US" sz="1100" baseline="0" dirty="0" smtClean="0">
                          <a:solidFill>
                            <a:schemeClr val="accent2">
                              <a:lumMod val="75000"/>
                            </a:schemeClr>
                          </a:solidFill>
                          <a:latin typeface="Arial Black" panose="020B0A04020102020204" pitchFamily="34" charset="0"/>
                        </a:rPr>
                        <a:t> </a:t>
                      </a:r>
                    </a:p>
                    <a:p>
                      <a:r>
                        <a:rPr lang="en-US" sz="1100" baseline="0" dirty="0" err="1" smtClean="0">
                          <a:solidFill>
                            <a:schemeClr val="accent2">
                              <a:lumMod val="75000"/>
                            </a:schemeClr>
                          </a:solidFill>
                          <a:latin typeface="Arial Black" panose="020B0A04020102020204" pitchFamily="34" charset="0"/>
                        </a:rPr>
                        <a:t>Cheltuieli</a:t>
                      </a:r>
                      <a:endParaRPr lang="en-US" sz="1100" baseline="0" dirty="0" smtClean="0">
                        <a:solidFill>
                          <a:schemeClr val="accent2">
                            <a:lumMod val="75000"/>
                          </a:schemeClr>
                        </a:solidFill>
                        <a:latin typeface="Arial Black" panose="020B0A04020102020204" pitchFamily="34" charset="0"/>
                      </a:endParaRPr>
                    </a:p>
                    <a:p>
                      <a:r>
                        <a:rPr lang="en-US" sz="1100" baseline="0" dirty="0" err="1" smtClean="0">
                          <a:solidFill>
                            <a:schemeClr val="accent2">
                              <a:lumMod val="75000"/>
                            </a:schemeClr>
                          </a:solidFill>
                          <a:latin typeface="Arial Black" panose="020B0A04020102020204" pitchFamily="34" charset="0"/>
                        </a:rPr>
                        <a:t>bugetare</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r>
                        <a:rPr lang="en-US" sz="1100" dirty="0" err="1" smtClean="0">
                          <a:solidFill>
                            <a:schemeClr val="accent2">
                              <a:lumMod val="75000"/>
                            </a:schemeClr>
                          </a:solidFill>
                          <a:latin typeface="Arial Black" panose="020B0A04020102020204" pitchFamily="34" charset="0"/>
                        </a:rPr>
                        <a:t>Chelt</a:t>
                      </a:r>
                      <a:r>
                        <a:rPr lang="en-US" sz="1100" dirty="0" smtClean="0">
                          <a:solidFill>
                            <a:schemeClr val="accent2">
                              <a:lumMod val="75000"/>
                            </a:schemeClr>
                          </a:solidFill>
                          <a:latin typeface="Arial Black" panose="020B0A04020102020204" pitchFamily="34" charset="0"/>
                        </a:rPr>
                        <a:t>.</a:t>
                      </a:r>
                    </a:p>
                    <a:p>
                      <a:r>
                        <a:rPr lang="en-US" sz="1100" dirty="0" smtClean="0">
                          <a:solidFill>
                            <a:schemeClr val="accent2">
                              <a:lumMod val="75000"/>
                            </a:schemeClr>
                          </a:solidFill>
                          <a:latin typeface="Arial Black" panose="020B0A04020102020204" pitchFamily="34" charset="0"/>
                        </a:rPr>
                        <a:t>Private </a:t>
                      </a:r>
                    </a:p>
                    <a:p>
                      <a:r>
                        <a:rPr lang="en-US" sz="1100" dirty="0" err="1" smtClean="0">
                          <a:solidFill>
                            <a:schemeClr val="accent2">
                              <a:lumMod val="75000"/>
                            </a:schemeClr>
                          </a:solidFill>
                          <a:latin typeface="Arial Black" panose="020B0A04020102020204" pitchFamily="34" charset="0"/>
                        </a:rPr>
                        <a:t>pentru</a:t>
                      </a:r>
                      <a:r>
                        <a:rPr lang="en-US" sz="1100" dirty="0" smtClean="0">
                          <a:solidFill>
                            <a:schemeClr val="accent2">
                              <a:lumMod val="75000"/>
                            </a:schemeClr>
                          </a:solidFill>
                          <a:latin typeface="Arial Black" panose="020B0A04020102020204" pitchFamily="34" charset="0"/>
                        </a:rPr>
                        <a:t> </a:t>
                      </a:r>
                      <a:r>
                        <a:rPr lang="en-US" sz="1100" dirty="0" err="1" smtClean="0">
                          <a:solidFill>
                            <a:schemeClr val="accent2">
                              <a:lumMod val="75000"/>
                            </a:schemeClr>
                          </a:solidFill>
                          <a:latin typeface="Arial Black" panose="020B0A04020102020204" pitchFamily="34" charset="0"/>
                        </a:rPr>
                        <a:t>sanatate</a:t>
                      </a:r>
                      <a:endParaRPr lang="en-US" sz="1100" dirty="0" smtClean="0">
                        <a:solidFill>
                          <a:schemeClr val="accent2">
                            <a:lumMod val="75000"/>
                          </a:schemeClr>
                        </a:solidFill>
                        <a:latin typeface="Arial Black" panose="020B0A04020102020204" pitchFamily="34" charset="0"/>
                      </a:endParaRPr>
                    </a:p>
                    <a:p>
                      <a:r>
                        <a:rPr lang="en-US" sz="1100" dirty="0" smtClean="0">
                          <a:solidFill>
                            <a:schemeClr val="accent2">
                              <a:lumMod val="75000"/>
                            </a:schemeClr>
                          </a:solidFill>
                          <a:latin typeface="Arial Black" panose="020B0A04020102020204" pitchFamily="34" charset="0"/>
                        </a:rPr>
                        <a:t>(% din </a:t>
                      </a:r>
                    </a:p>
                    <a:p>
                      <a:r>
                        <a:rPr lang="en-US" sz="1100" dirty="0" smtClean="0">
                          <a:solidFill>
                            <a:schemeClr val="accent2">
                              <a:lumMod val="75000"/>
                            </a:schemeClr>
                          </a:solidFill>
                          <a:latin typeface="Arial Black" panose="020B0A04020102020204" pitchFamily="34" charset="0"/>
                        </a:rPr>
                        <a:t>total </a:t>
                      </a:r>
                      <a:r>
                        <a:rPr lang="en-US" sz="1100" dirty="0" err="1" smtClean="0">
                          <a:solidFill>
                            <a:schemeClr val="accent2">
                              <a:lumMod val="75000"/>
                            </a:schemeClr>
                          </a:solidFill>
                          <a:latin typeface="Arial Black" panose="020B0A04020102020204" pitchFamily="34" charset="0"/>
                        </a:rPr>
                        <a:t>ch.</a:t>
                      </a:r>
                      <a:r>
                        <a:rPr lang="en-US" sz="1100" dirty="0" smtClean="0">
                          <a:solidFill>
                            <a:schemeClr val="accent2">
                              <a:lumMod val="75000"/>
                            </a:schemeClr>
                          </a:solidFill>
                          <a:latin typeface="Arial Black" panose="020B0A04020102020204" pitchFamily="34" charset="0"/>
                        </a:rPr>
                        <a:t> </a:t>
                      </a:r>
                      <a:r>
                        <a:rPr lang="en-US" sz="1100" dirty="0" err="1" smtClean="0">
                          <a:solidFill>
                            <a:schemeClr val="accent2">
                              <a:lumMod val="75000"/>
                            </a:schemeClr>
                          </a:solidFill>
                          <a:latin typeface="Arial Black" panose="020B0A04020102020204" pitchFamily="34" charset="0"/>
                        </a:rPr>
                        <a:t>pt.sanatate</a:t>
                      </a:r>
                      <a:r>
                        <a:rPr lang="en-US" sz="1100" dirty="0" smtClean="0">
                          <a:solidFill>
                            <a:schemeClr val="accent2">
                              <a:lumMod val="75000"/>
                            </a:schemeClr>
                          </a:solidFill>
                          <a:latin typeface="Arial Black" panose="020B0A04020102020204" pitchFamily="34" charset="0"/>
                        </a:rPr>
                        <a:t>)</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r h="374856">
                <a:tc>
                  <a:txBody>
                    <a:bodyPr/>
                    <a:lstStyle/>
                    <a:p>
                      <a:pPr algn="ctr"/>
                      <a:r>
                        <a:rPr lang="en-US" sz="1100" dirty="0" smtClean="0">
                          <a:solidFill>
                            <a:schemeClr val="accent2">
                              <a:lumMod val="75000"/>
                            </a:schemeClr>
                          </a:solidFill>
                          <a:latin typeface="Arial Black" panose="020B0A04020102020204" pitchFamily="34" charset="0"/>
                        </a:rPr>
                        <a:t>1.</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ROMANIA</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19.600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16,900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4</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600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12</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20,3</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r h="431340">
                <a:tc>
                  <a:txBody>
                    <a:bodyPr/>
                    <a:lstStyle/>
                    <a:p>
                      <a:pPr algn="ctr"/>
                      <a:r>
                        <a:rPr lang="en-US" sz="1100" dirty="0" smtClean="0">
                          <a:solidFill>
                            <a:schemeClr val="accent2">
                              <a:lumMod val="75000"/>
                            </a:schemeClr>
                          </a:solidFill>
                          <a:latin typeface="Arial Black" panose="020B0A04020102020204" pitchFamily="34" charset="0"/>
                        </a:rPr>
                        <a:t>2.</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GERMANIA</a:t>
                      </a: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82.500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36.000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8</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3.300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21</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23.2</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r h="374856">
                <a:tc>
                  <a:txBody>
                    <a:bodyPr/>
                    <a:lstStyle/>
                    <a:p>
                      <a:pPr algn="ctr"/>
                      <a:r>
                        <a:rPr lang="en-US" sz="1100" dirty="0" smtClean="0">
                          <a:solidFill>
                            <a:schemeClr val="accent2">
                              <a:lumMod val="75000"/>
                            </a:schemeClr>
                          </a:solidFill>
                          <a:latin typeface="Arial Black" panose="020B0A04020102020204" pitchFamily="34" charset="0"/>
                        </a:rPr>
                        <a:t>3.</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FRANTA</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66.000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30.400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8,2</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2.800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15</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22,5</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r h="431340">
                <a:tc>
                  <a:txBody>
                    <a:bodyPr/>
                    <a:lstStyle/>
                    <a:p>
                      <a:pPr algn="ctr"/>
                      <a:r>
                        <a:rPr lang="en-US" sz="1100" dirty="0" smtClean="0">
                          <a:solidFill>
                            <a:schemeClr val="accent2">
                              <a:lumMod val="75000"/>
                            </a:schemeClr>
                          </a:solidFill>
                          <a:latin typeface="Arial Black" panose="020B0A04020102020204" pitchFamily="34" charset="0"/>
                        </a:rPr>
                        <a:t>4.</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MAREA BRIRANIE</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65.800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31.300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8</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2.800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18</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16,5</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r h="374856">
                <a:tc>
                  <a:txBody>
                    <a:bodyPr/>
                    <a:lstStyle/>
                    <a:p>
                      <a:pPr algn="ctr"/>
                      <a:r>
                        <a:rPr lang="en-US" sz="1100" dirty="0" smtClean="0">
                          <a:solidFill>
                            <a:schemeClr val="accent2">
                              <a:lumMod val="75000"/>
                            </a:schemeClr>
                          </a:solidFill>
                          <a:latin typeface="Arial Black" panose="020B0A04020102020204" pitchFamily="34" charset="0"/>
                        </a:rPr>
                        <a:t>5.</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BELGIA</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11.400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34.300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6,4</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2.900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15</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24,2</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r h="374856">
                <a:tc>
                  <a:txBody>
                    <a:bodyPr/>
                    <a:lstStyle/>
                    <a:p>
                      <a:pPr algn="ctr"/>
                      <a:r>
                        <a:rPr lang="en-US" sz="1100" dirty="0" smtClean="0">
                          <a:solidFill>
                            <a:schemeClr val="accent2">
                              <a:lumMod val="75000"/>
                            </a:schemeClr>
                          </a:solidFill>
                          <a:latin typeface="Arial Black" panose="020B0A04020102020204" pitchFamily="34" charset="0"/>
                        </a:rPr>
                        <a:t>6.</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SPANIA</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46.500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26.700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8,2</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1.800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14</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29,6</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r h="374856">
                <a:tc>
                  <a:txBody>
                    <a:bodyPr/>
                    <a:lstStyle/>
                    <a:p>
                      <a:pPr algn="ctr"/>
                      <a:r>
                        <a:rPr lang="en-US" sz="1100" dirty="0" smtClean="0">
                          <a:solidFill>
                            <a:schemeClr val="accent2">
                              <a:lumMod val="75000"/>
                            </a:schemeClr>
                          </a:solidFill>
                          <a:latin typeface="Arial Black" panose="020B0A04020102020204" pitchFamily="34" charset="0"/>
                        </a:rPr>
                        <a:t>7.</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SUEDIA</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10.000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36.000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6,5</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3.200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18</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18,5</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r h="374856">
                <a:tc>
                  <a:txBody>
                    <a:bodyPr/>
                    <a:lstStyle/>
                    <a:p>
                      <a:pPr algn="ctr"/>
                      <a:r>
                        <a:rPr lang="en-US" sz="1100" dirty="0" smtClean="0">
                          <a:solidFill>
                            <a:schemeClr val="accent2">
                              <a:lumMod val="75000"/>
                            </a:schemeClr>
                          </a:solidFill>
                          <a:latin typeface="Arial Black" panose="020B0A04020102020204" pitchFamily="34" charset="0"/>
                        </a:rPr>
                        <a:t>8.</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BULGARIA</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7.100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14.200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7</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600</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smtClean="0">
                          <a:solidFill>
                            <a:schemeClr val="accent2">
                              <a:lumMod val="75000"/>
                            </a:schemeClr>
                          </a:solidFill>
                          <a:latin typeface="Arial Black" panose="020B0A04020102020204" pitchFamily="34" charset="0"/>
                        </a:rPr>
                        <a:t>11</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c>
                  <a:txBody>
                    <a:bodyPr/>
                    <a:lstStyle/>
                    <a:p>
                      <a:pPr algn="ctr"/>
                      <a:r>
                        <a:rPr lang="en-US" sz="1100" dirty="0" smtClean="0">
                          <a:solidFill>
                            <a:schemeClr val="accent2">
                              <a:lumMod val="75000"/>
                            </a:schemeClr>
                          </a:solidFill>
                          <a:latin typeface="Arial Black" panose="020B0A04020102020204" pitchFamily="34" charset="0"/>
                        </a:rPr>
                        <a:t>40,7</a:t>
                      </a:r>
                      <a:endParaRPr lang="ro-RO" sz="1100" dirty="0">
                        <a:solidFill>
                          <a:schemeClr val="accent2">
                            <a:lumMod val="75000"/>
                          </a:schemeClr>
                        </a:solidFill>
                        <a:latin typeface="Arial Black" panose="020B0A04020102020204" pitchFamily="34" charset="0"/>
                      </a:endParaRP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2569386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1">
              <a:lumMod val="40000"/>
              <a:lumOff val="60000"/>
            </a:schemeClr>
          </a:solidFill>
        </p:spPr>
        <p:txBody>
          <a:bodyPr>
            <a:normAutofit/>
          </a:bodyPr>
          <a:lstStyle/>
          <a:p>
            <a:r>
              <a:rPr lang="en-US" sz="2000" b="1" dirty="0" smtClean="0">
                <a:solidFill>
                  <a:srgbClr val="FF0000"/>
                </a:solidFill>
              </a:rPr>
              <a:t>I.SISTEME DE ASIGURARI DE SANATATE IN EUROPA</a:t>
            </a:r>
            <a:endParaRPr lang="ro-RO" sz="2000" b="1" dirty="0">
              <a:solidFill>
                <a:srgbClr val="FF0000"/>
              </a:solidFill>
            </a:endParaRPr>
          </a:p>
        </p:txBody>
      </p:sp>
      <p:sp>
        <p:nvSpPr>
          <p:cNvPr id="3" name="Content Placeholder 2"/>
          <p:cNvSpPr>
            <a:spLocks noGrp="1"/>
          </p:cNvSpPr>
          <p:nvPr>
            <p:ph idx="1"/>
          </p:nvPr>
        </p:nvSpPr>
        <p:spPr>
          <a:xfrm>
            <a:off x="457200" y="1124744"/>
            <a:ext cx="8229600" cy="5001419"/>
          </a:xfrm>
          <a:effectLst>
            <a:glow rad="228600">
              <a:schemeClr val="accent2">
                <a:satMod val="175000"/>
                <a:alpha val="40000"/>
              </a:schemeClr>
            </a:glow>
          </a:effectLst>
        </p:spPr>
        <p:txBody>
          <a:bodyPr>
            <a:normAutofit fontScale="77500" lnSpcReduction="20000"/>
          </a:bodyPr>
          <a:lstStyle/>
          <a:p>
            <a:pPr marL="0" indent="0">
              <a:buNone/>
            </a:pPr>
            <a:r>
              <a:rPr lang="vi-VN" sz="2100" b="1" dirty="0" smtClean="0">
                <a:solidFill>
                  <a:srgbClr val="0070C0"/>
                </a:solidFill>
              </a:rPr>
              <a:t>Direcţiile de finanţare şi de organizare a sistemelor de sănătate au variat destul de mult în ţările Uniunii Europene, însă au urmat, în principiu, patru modele:</a:t>
            </a:r>
            <a:endParaRPr lang="en-US" sz="2100" b="1" dirty="0" smtClean="0">
              <a:solidFill>
                <a:srgbClr val="0070C0"/>
              </a:solidFill>
              <a:latin typeface="Arial Black" panose="020B0A04020102020204" pitchFamily="34" charset="0"/>
            </a:endParaRPr>
          </a:p>
          <a:p>
            <a:pPr marL="0" indent="0">
              <a:buNone/>
            </a:pPr>
            <a:endParaRPr lang="en-US" sz="2100" b="1" dirty="0" smtClean="0">
              <a:solidFill>
                <a:srgbClr val="0070C0"/>
              </a:solidFill>
              <a:latin typeface="Arial Black" panose="020B0A04020102020204" pitchFamily="34" charset="0"/>
            </a:endParaRPr>
          </a:p>
          <a:p>
            <a:pPr marL="0" indent="0">
              <a:buNone/>
            </a:pPr>
            <a:r>
              <a:rPr lang="en-US" sz="2100" b="1" i="1" u="sng" dirty="0" smtClean="0">
                <a:solidFill>
                  <a:srgbClr val="C00000"/>
                </a:solidFill>
                <a:latin typeface="Arial Black" panose="020B0A04020102020204" pitchFamily="34" charset="0"/>
              </a:rPr>
              <a:t>1.T</a:t>
            </a:r>
            <a:r>
              <a:rPr lang="vi-VN" sz="2100" b="1" i="1" u="sng" dirty="0" smtClean="0">
                <a:solidFill>
                  <a:srgbClr val="C00000"/>
                </a:solidFill>
              </a:rPr>
              <a:t>ip Bismarck</a:t>
            </a:r>
            <a:r>
              <a:rPr lang="en-US" sz="2100" b="1" dirty="0">
                <a:solidFill>
                  <a:srgbClr val="00B050"/>
                </a:solidFill>
                <a:latin typeface="Arial Black" panose="020B0A04020102020204" pitchFamily="34" charset="0"/>
              </a:rPr>
              <a:t>-</a:t>
            </a:r>
            <a:r>
              <a:rPr lang="vi-VN" sz="2100" b="1" dirty="0" smtClean="0">
                <a:solidFill>
                  <a:srgbClr val="00B050"/>
                </a:solidFill>
              </a:rPr>
              <a:t> modelul asigurărilor sociale (Germania, Austria, Belgia, Luxemburg şi Olanda)</a:t>
            </a:r>
            <a:r>
              <a:rPr lang="en-US" sz="2100" b="1" dirty="0">
                <a:solidFill>
                  <a:srgbClr val="00B050"/>
                </a:solidFill>
                <a:latin typeface="Arial Black" panose="020B0A04020102020204" pitchFamily="34" charset="0"/>
              </a:rPr>
              <a:t>--a </a:t>
            </a:r>
            <a:r>
              <a:rPr lang="en-US" sz="2100" b="1" dirty="0" err="1">
                <a:solidFill>
                  <a:srgbClr val="00B050"/>
                </a:solidFill>
                <a:latin typeface="Arial Black" panose="020B0A04020102020204" pitchFamily="34" charset="0"/>
              </a:rPr>
              <a:t>dezvoltat</a:t>
            </a:r>
            <a:r>
              <a:rPr lang="en-US" sz="2100" b="1" dirty="0">
                <a:solidFill>
                  <a:srgbClr val="00B050"/>
                </a:solidFill>
                <a:latin typeface="Arial Black" panose="020B0A04020102020204" pitchFamily="34" charset="0"/>
              </a:rPr>
              <a:t> in Germania, </a:t>
            </a:r>
            <a:r>
              <a:rPr lang="en-US" sz="2100" b="1" dirty="0" err="1">
                <a:solidFill>
                  <a:srgbClr val="00B050"/>
                </a:solidFill>
                <a:latin typeface="Arial Black" panose="020B0A04020102020204" pitchFamily="34" charset="0"/>
              </a:rPr>
              <a:t>fiind</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apoi</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adoptat</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si</a:t>
            </a:r>
            <a:r>
              <a:rPr lang="en-US" sz="2100" b="1" dirty="0">
                <a:solidFill>
                  <a:srgbClr val="00B050"/>
                </a:solidFill>
                <a:latin typeface="Arial Black" panose="020B0A04020102020204" pitchFamily="34" charset="0"/>
              </a:rPr>
              <a:t> de </a:t>
            </a:r>
            <a:r>
              <a:rPr lang="en-US" sz="2100" b="1" dirty="0" err="1">
                <a:solidFill>
                  <a:srgbClr val="00B050"/>
                </a:solidFill>
                <a:latin typeface="Arial Black" panose="020B0A04020102020204" pitchFamily="34" charset="0"/>
              </a:rPr>
              <a:t>tarile</a:t>
            </a:r>
            <a:r>
              <a:rPr lang="en-US" sz="2100" b="1" dirty="0">
                <a:solidFill>
                  <a:srgbClr val="00B050"/>
                </a:solidFill>
                <a:latin typeface="Arial Black" panose="020B0A04020102020204" pitchFamily="34" charset="0"/>
              </a:rPr>
              <a:t> central </a:t>
            </a:r>
            <a:r>
              <a:rPr lang="en-US" sz="2100" b="1" dirty="0" err="1">
                <a:solidFill>
                  <a:srgbClr val="00B050"/>
                </a:solidFill>
                <a:latin typeface="Arial Black" panose="020B0A04020102020204" pitchFamily="34" charset="0"/>
              </a:rPr>
              <a:t>si</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est</a:t>
            </a:r>
            <a:r>
              <a:rPr lang="en-US" sz="2100" b="1" dirty="0">
                <a:solidFill>
                  <a:srgbClr val="00B050"/>
                </a:solidFill>
                <a:latin typeface="Arial Black" panose="020B0A04020102020204" pitchFamily="34" charset="0"/>
              </a:rPr>
              <a:t> </a:t>
            </a:r>
            <a:r>
              <a:rPr lang="en-US" sz="2100" b="1" dirty="0" err="1" smtClean="0">
                <a:solidFill>
                  <a:srgbClr val="00B050"/>
                </a:solidFill>
                <a:latin typeface="Arial Black" panose="020B0A04020102020204" pitchFamily="34" charset="0"/>
              </a:rPr>
              <a:t>europene.Finantarea</a:t>
            </a:r>
            <a:r>
              <a:rPr lang="en-US" sz="2100" b="1" dirty="0" smtClean="0">
                <a:solidFill>
                  <a:srgbClr val="00B050"/>
                </a:solidFill>
                <a:latin typeface="Arial Black" panose="020B0A04020102020204" pitchFamily="34" charset="0"/>
              </a:rPr>
              <a:t> </a:t>
            </a:r>
            <a:r>
              <a:rPr lang="en-US" sz="2100" b="1" dirty="0">
                <a:solidFill>
                  <a:srgbClr val="00B050"/>
                </a:solidFill>
                <a:latin typeface="Arial Black" panose="020B0A04020102020204" pitchFamily="34" charset="0"/>
              </a:rPr>
              <a:t>se face </a:t>
            </a:r>
            <a:r>
              <a:rPr lang="en-US" sz="2100" b="1" dirty="0" err="1">
                <a:solidFill>
                  <a:srgbClr val="00B050"/>
                </a:solidFill>
                <a:latin typeface="Arial Black" panose="020B0A04020102020204" pitchFamily="34" charset="0"/>
              </a:rPr>
              <a:t>prin</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taxe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speciale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obligatorii</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platite</a:t>
            </a:r>
            <a:r>
              <a:rPr lang="en-US" sz="2100" b="1" dirty="0">
                <a:solidFill>
                  <a:srgbClr val="00B050"/>
                </a:solidFill>
                <a:latin typeface="Arial Black" panose="020B0A04020102020204" pitchFamily="34" charset="0"/>
              </a:rPr>
              <a:t> de </a:t>
            </a:r>
            <a:r>
              <a:rPr lang="en-US" sz="2100" b="1" dirty="0" err="1">
                <a:solidFill>
                  <a:srgbClr val="00B050"/>
                </a:solidFill>
                <a:latin typeface="Arial Black" panose="020B0A04020102020204" pitchFamily="34" charset="0"/>
              </a:rPr>
              <a:t>catre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asigurati</a:t>
            </a:r>
            <a:r>
              <a:rPr lang="en-US" sz="2100" b="1" dirty="0">
                <a:solidFill>
                  <a:srgbClr val="00B050"/>
                </a:solidFill>
                <a:latin typeface="Arial Black" panose="020B0A04020102020204" pitchFamily="34" charset="0"/>
              </a:rPr>
              <a:t>/</a:t>
            </a:r>
            <a:r>
              <a:rPr lang="en-US" sz="2100" b="1" dirty="0" err="1">
                <a:solidFill>
                  <a:srgbClr val="00B050"/>
                </a:solidFill>
                <a:latin typeface="Arial Black" panose="020B0A04020102020204" pitchFamily="34" charset="0"/>
              </a:rPr>
              <a:t>angajatori</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Fondurile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sunt</a:t>
            </a:r>
            <a:r>
              <a:rPr lang="en-US" sz="2100" b="1" dirty="0">
                <a:solidFill>
                  <a:srgbClr val="00B050"/>
                </a:solidFill>
                <a:latin typeface="Arial Black" panose="020B0A04020102020204" pitchFamily="34" charset="0"/>
              </a:rPr>
              <a:t> administrate de </a:t>
            </a:r>
            <a:r>
              <a:rPr lang="en-US" sz="2100" b="1" dirty="0" err="1">
                <a:solidFill>
                  <a:srgbClr val="00B050"/>
                </a:solidFill>
                <a:latin typeface="Arial Black" panose="020B0A04020102020204" pitchFamily="34" charset="0"/>
              </a:rPr>
              <a:t>organisme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independente</a:t>
            </a:r>
            <a:r>
              <a:rPr lang="en-US" sz="2100" b="1" dirty="0">
                <a:solidFill>
                  <a:srgbClr val="00B050"/>
                </a:solidFill>
                <a:latin typeface="Arial Black" panose="020B0A04020102020204" pitchFamily="34" charset="0"/>
              </a:rPr>
              <a:t> . </a:t>
            </a:r>
            <a:r>
              <a:rPr lang="en-US" sz="2100" b="1" dirty="0" err="1" smtClean="0">
                <a:solidFill>
                  <a:srgbClr val="00B050"/>
                </a:solidFill>
                <a:latin typeface="Arial Black" panose="020B0A04020102020204" pitchFamily="34" charset="0"/>
              </a:rPr>
              <a:t>Acoperirea</a:t>
            </a:r>
            <a:r>
              <a:rPr lang="en-US" sz="2100" b="1" dirty="0" smtClean="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este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larga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dar</a:t>
            </a:r>
            <a:r>
              <a:rPr lang="en-US" sz="2100" b="1" dirty="0">
                <a:solidFill>
                  <a:srgbClr val="00B050"/>
                </a:solidFill>
                <a:latin typeface="Arial Black" panose="020B0A04020102020204" pitchFamily="34" charset="0"/>
              </a:rPr>
              <a:t> pot </a:t>
            </a:r>
            <a:r>
              <a:rPr lang="en-US" sz="2100" b="1" dirty="0" err="1">
                <a:solidFill>
                  <a:srgbClr val="00B050"/>
                </a:solidFill>
                <a:latin typeface="Arial Black" panose="020B0A04020102020204" pitchFamily="34" charset="0"/>
              </a:rPr>
              <a:t>exista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segmente</a:t>
            </a:r>
            <a:r>
              <a:rPr lang="en-US" sz="2100" b="1" dirty="0">
                <a:solidFill>
                  <a:srgbClr val="00B050"/>
                </a:solidFill>
                <a:latin typeface="Arial Black" panose="020B0A04020102020204" pitchFamily="34" charset="0"/>
              </a:rPr>
              <a:t> de </a:t>
            </a:r>
            <a:r>
              <a:rPr lang="en-US" sz="2100" b="1" dirty="0" err="1">
                <a:solidFill>
                  <a:srgbClr val="00B050"/>
                </a:solidFill>
                <a:latin typeface="Arial Black" panose="020B0A04020102020204" pitchFamily="34" charset="0"/>
              </a:rPr>
              <a:t>populatie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neasigurate</a:t>
            </a:r>
            <a:r>
              <a:rPr lang="en-US" sz="2100" b="1" dirty="0">
                <a:solidFill>
                  <a:srgbClr val="00B050"/>
                </a:solidFill>
                <a:latin typeface="Arial Black" panose="020B0A04020102020204" pitchFamily="34" charset="0"/>
              </a:rPr>
              <a:t> care nu pot </a:t>
            </a:r>
            <a:r>
              <a:rPr lang="en-US" sz="2100" b="1" dirty="0" err="1">
                <a:solidFill>
                  <a:srgbClr val="00B050"/>
                </a:solidFill>
                <a:latin typeface="Arial Black" panose="020B0A04020102020204" pitchFamily="34" charset="0"/>
              </a:rPr>
              <a:t>beneficia</a:t>
            </a:r>
            <a:r>
              <a:rPr lang="en-US" sz="2100" b="1" dirty="0">
                <a:solidFill>
                  <a:srgbClr val="00B050"/>
                </a:solidFill>
                <a:latin typeface="Arial Black" panose="020B0A04020102020204" pitchFamily="34" charset="0"/>
              </a:rPr>
              <a:t> de </a:t>
            </a:r>
            <a:r>
              <a:rPr lang="en-US" sz="2100" b="1" dirty="0" err="1">
                <a:solidFill>
                  <a:srgbClr val="00B050"/>
                </a:solidFill>
                <a:latin typeface="Arial Black" panose="020B0A04020102020204" pitchFamily="34" charset="0"/>
              </a:rPr>
              <a:t>asistenta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medicala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gratuita</a:t>
            </a:r>
            <a:r>
              <a:rPr lang="en-US" sz="2100" b="1" dirty="0">
                <a:solidFill>
                  <a:srgbClr val="00B050"/>
                </a:solidFill>
                <a:latin typeface="Arial Black" panose="020B0A04020102020204" pitchFamily="34" charset="0"/>
              </a:rPr>
              <a:t>. La </a:t>
            </a:r>
            <a:r>
              <a:rPr lang="en-US" sz="2100" b="1" dirty="0" err="1">
                <a:solidFill>
                  <a:srgbClr val="00B050"/>
                </a:solidFill>
                <a:latin typeface="Arial Black" panose="020B0A04020102020204" pitchFamily="34" charset="0"/>
              </a:rPr>
              <a:t>baza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sistemului</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stau</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relatiile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contractuale</a:t>
            </a:r>
            <a:r>
              <a:rPr lang="en-US" sz="2100" b="1" dirty="0">
                <a:solidFill>
                  <a:srgbClr val="00B050"/>
                </a:solidFill>
                <a:latin typeface="Arial Black" panose="020B0A04020102020204" pitchFamily="34" charset="0"/>
              </a:rPr>
              <a:t>. Plata se face per </a:t>
            </a:r>
            <a:r>
              <a:rPr lang="en-US" sz="2100" b="1" dirty="0" err="1">
                <a:solidFill>
                  <a:srgbClr val="00B050"/>
                </a:solidFill>
                <a:latin typeface="Arial Black" panose="020B0A04020102020204" pitchFamily="34" charset="0"/>
              </a:rPr>
              <a:t>serviciu</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si</a:t>
            </a:r>
            <a:r>
              <a:rPr lang="en-US" sz="2100" b="1" dirty="0">
                <a:solidFill>
                  <a:srgbClr val="00B050"/>
                </a:solidFill>
                <a:latin typeface="Arial Black" panose="020B0A04020102020204" pitchFamily="34" charset="0"/>
              </a:rPr>
              <a:t> per capita, </a:t>
            </a:r>
            <a:r>
              <a:rPr lang="en-US" sz="2100" b="1" dirty="0" err="1">
                <a:solidFill>
                  <a:srgbClr val="00B050"/>
                </a:solidFill>
                <a:latin typeface="Arial Black" panose="020B0A04020102020204" pitchFamily="34" charset="0"/>
              </a:rPr>
              <a:t>iar</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performantele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medicale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sunt</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crescute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Dezavantaje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este</a:t>
            </a:r>
            <a:r>
              <a:rPr lang="en-US" sz="2100" b="1" dirty="0">
                <a:solidFill>
                  <a:srgbClr val="00B050"/>
                </a:solidFill>
                <a:latin typeface="Arial Black" panose="020B0A04020102020204" pitchFamily="34" charset="0"/>
              </a:rPr>
              <a:t> un </a:t>
            </a:r>
            <a:r>
              <a:rPr lang="en-US" sz="2100" b="1" dirty="0" err="1">
                <a:solidFill>
                  <a:srgbClr val="00B050"/>
                </a:solidFill>
                <a:latin typeface="Arial Black" panose="020B0A04020102020204" pitchFamily="34" charset="0"/>
              </a:rPr>
              <a:t>sistem</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foarte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costisitor</a:t>
            </a:r>
            <a:r>
              <a:rPr lang="en-US" sz="2100" b="1" dirty="0">
                <a:solidFill>
                  <a:srgbClr val="00B050"/>
                </a:solidFill>
                <a:latin typeface="Arial Black" panose="020B0A04020102020204" pitchFamily="34" charset="0"/>
              </a:rPr>
              <a:t>, pot </a:t>
            </a:r>
            <a:r>
              <a:rPr lang="en-US" sz="2100" b="1" dirty="0" err="1">
                <a:solidFill>
                  <a:srgbClr val="00B050"/>
                </a:solidFill>
                <a:latin typeface="Arial Black" panose="020B0A04020102020204" pitchFamily="34" charset="0"/>
              </a:rPr>
              <a:t>apare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fenomene</a:t>
            </a:r>
            <a:r>
              <a:rPr lang="en-US" sz="2100" b="1" dirty="0">
                <a:solidFill>
                  <a:srgbClr val="00B050"/>
                </a:solidFill>
                <a:latin typeface="Arial Black" panose="020B0A04020102020204" pitchFamily="34" charset="0"/>
              </a:rPr>
              <a:t> </a:t>
            </a:r>
            <a:r>
              <a:rPr lang="en-US" sz="2100" b="1" dirty="0" smtClean="0">
                <a:solidFill>
                  <a:srgbClr val="00B050"/>
                </a:solidFill>
                <a:latin typeface="Arial Black" panose="020B0A04020102020204" pitchFamily="34" charset="0"/>
              </a:rPr>
              <a:t> de </a:t>
            </a:r>
            <a:r>
              <a:rPr lang="en-US" sz="2100" b="1" dirty="0" err="1" smtClean="0">
                <a:solidFill>
                  <a:srgbClr val="00B050"/>
                </a:solidFill>
                <a:latin typeface="Arial Black" panose="020B0A04020102020204" pitchFamily="34" charset="0"/>
              </a:rPr>
              <a:t>risc</a:t>
            </a:r>
            <a:r>
              <a:rPr lang="en-US" sz="2100" b="1" dirty="0" smtClean="0">
                <a:solidFill>
                  <a:srgbClr val="00B050"/>
                </a:solidFill>
                <a:latin typeface="Arial Black" panose="020B0A04020102020204" pitchFamily="34" charset="0"/>
              </a:rPr>
              <a:t> </a:t>
            </a:r>
            <a:r>
              <a:rPr lang="en-US" sz="2100" b="1" dirty="0">
                <a:solidFill>
                  <a:srgbClr val="00B050"/>
                </a:solidFill>
                <a:latin typeface="Arial Black" panose="020B0A04020102020204" pitchFamily="34" charset="0"/>
              </a:rPr>
              <a:t>moral </a:t>
            </a:r>
            <a:r>
              <a:rPr lang="en-US" sz="2100" b="1" dirty="0" err="1" smtClean="0">
                <a:solidFill>
                  <a:srgbClr val="00B050"/>
                </a:solidFill>
                <a:latin typeface="Arial Black" panose="020B0A04020102020204" pitchFamily="34" charset="0"/>
              </a:rPr>
              <a:t>si</a:t>
            </a:r>
            <a:r>
              <a:rPr lang="en-US" sz="2100" b="1" dirty="0" smtClean="0">
                <a:solidFill>
                  <a:srgbClr val="00B050"/>
                </a:solidFill>
                <a:latin typeface="Arial Black" panose="020B0A04020102020204" pitchFamily="34" charset="0"/>
              </a:rPr>
              <a:t> “</a:t>
            </a:r>
            <a:r>
              <a:rPr lang="en-US" sz="2100" b="1" dirty="0" err="1" smtClean="0">
                <a:solidFill>
                  <a:srgbClr val="00B050"/>
                </a:solidFill>
                <a:latin typeface="Arial Black" panose="020B0A04020102020204" pitchFamily="34" charset="0"/>
              </a:rPr>
              <a:t>selectie</a:t>
            </a:r>
            <a:r>
              <a:rPr lang="en-US" sz="2100" b="1" dirty="0" smtClean="0">
                <a:solidFill>
                  <a:srgbClr val="00B050"/>
                </a:solidFill>
                <a:latin typeface="Arial Black" panose="020B0A04020102020204" pitchFamily="34" charset="0"/>
              </a:rPr>
              <a:t> </a:t>
            </a:r>
            <a:r>
              <a:rPr lang="en-US" sz="2100" b="1" dirty="0" err="1" smtClean="0">
                <a:solidFill>
                  <a:srgbClr val="00B050"/>
                </a:solidFill>
                <a:latin typeface="Arial Black" panose="020B0A04020102020204" pitchFamily="34" charset="0"/>
              </a:rPr>
              <a:t>adversa</a:t>
            </a:r>
            <a:r>
              <a:rPr lang="en-US" sz="2100" b="1" dirty="0" smtClean="0">
                <a:solidFill>
                  <a:srgbClr val="00B050"/>
                </a:solidFill>
                <a:latin typeface="Arial Black" panose="020B0A04020102020204" pitchFamily="34" charset="0"/>
              </a:rPr>
              <a:t>”.</a:t>
            </a:r>
            <a:endParaRPr lang="en-US" sz="2100" b="1" dirty="0" smtClean="0">
              <a:solidFill>
                <a:srgbClr val="00B050"/>
              </a:solidFill>
              <a:latin typeface="Arial Black" panose="020B0A04020102020204" pitchFamily="34" charset="0"/>
            </a:endParaRPr>
          </a:p>
          <a:p>
            <a:pPr marL="0" indent="0">
              <a:buNone/>
            </a:pPr>
            <a:endParaRPr lang="en-US" sz="2100" b="1" dirty="0" smtClean="0">
              <a:solidFill>
                <a:srgbClr val="00B050"/>
              </a:solidFill>
              <a:latin typeface="Arial Black" panose="020B0A04020102020204" pitchFamily="34" charset="0"/>
            </a:endParaRPr>
          </a:p>
          <a:p>
            <a:pPr marL="0" indent="0">
              <a:buNone/>
            </a:pPr>
            <a:r>
              <a:rPr lang="en-US" sz="2100" b="1" u="sng" dirty="0" smtClean="0">
                <a:solidFill>
                  <a:schemeClr val="accent2">
                    <a:lumMod val="75000"/>
                  </a:schemeClr>
                </a:solidFill>
                <a:latin typeface="Arial Black" panose="020B0A04020102020204" pitchFamily="34" charset="0"/>
              </a:rPr>
              <a:t>2.</a:t>
            </a:r>
            <a:r>
              <a:rPr lang="vi-VN" sz="2100" b="1" u="sng" dirty="0" smtClean="0">
                <a:solidFill>
                  <a:schemeClr val="accent2">
                    <a:lumMod val="75000"/>
                  </a:schemeClr>
                </a:solidFill>
              </a:rPr>
              <a:t> </a:t>
            </a:r>
            <a:r>
              <a:rPr lang="en-US" sz="2100" b="1" i="1" u="sng" dirty="0" smtClean="0">
                <a:solidFill>
                  <a:schemeClr val="accent2">
                    <a:lumMod val="75000"/>
                  </a:schemeClr>
                </a:solidFill>
                <a:latin typeface="Arial Black" panose="020B0A04020102020204" pitchFamily="34" charset="0"/>
              </a:rPr>
              <a:t>T</a:t>
            </a:r>
            <a:r>
              <a:rPr lang="vi-VN" sz="2100" b="1" i="1" u="sng" dirty="0" smtClean="0">
                <a:solidFill>
                  <a:schemeClr val="accent2">
                    <a:lumMod val="75000"/>
                  </a:schemeClr>
                </a:solidFill>
              </a:rPr>
              <a:t>ip Beveridge </a:t>
            </a:r>
            <a:r>
              <a:rPr lang="en-US" sz="2100" b="1" i="1" u="sng" dirty="0" smtClean="0">
                <a:solidFill>
                  <a:srgbClr val="00B050"/>
                </a:solidFill>
                <a:latin typeface="Arial Black" panose="020B0A04020102020204" pitchFamily="34" charset="0"/>
              </a:rPr>
              <a:t>-</a:t>
            </a:r>
            <a:r>
              <a:rPr lang="vi-VN" sz="2100" b="1" dirty="0" smtClean="0">
                <a:solidFill>
                  <a:srgbClr val="00B050"/>
                </a:solidFill>
              </a:rPr>
              <a:t>Sistemul Naţional de Sănătate (Marea Britanie, Spania, Danemarca, Suedia şi Finlanda)</a:t>
            </a:r>
            <a:r>
              <a:rPr lang="en-US" sz="2100" b="1" dirty="0">
                <a:solidFill>
                  <a:srgbClr val="00B050"/>
                </a:solidFill>
                <a:latin typeface="Arial Black" panose="020B0A04020102020204" pitchFamily="34" charset="0"/>
              </a:rPr>
              <a:t>-</a:t>
            </a:r>
            <a:r>
              <a:rPr lang="en-US" sz="2100" b="1" dirty="0" err="1">
                <a:solidFill>
                  <a:srgbClr val="00B050"/>
                </a:solidFill>
                <a:latin typeface="Arial Black" panose="020B0A04020102020204" pitchFamily="34" charset="0"/>
              </a:rPr>
              <a:t>Elaborat</a:t>
            </a:r>
            <a:r>
              <a:rPr lang="en-US" sz="2100" b="1" dirty="0">
                <a:solidFill>
                  <a:srgbClr val="00B050"/>
                </a:solidFill>
                <a:latin typeface="Arial Black" panose="020B0A04020102020204" pitchFamily="34" charset="0"/>
              </a:rPr>
              <a:t> in </a:t>
            </a:r>
            <a:r>
              <a:rPr lang="en-US" sz="2100" b="1" dirty="0" err="1">
                <a:solidFill>
                  <a:srgbClr val="00B050"/>
                </a:solidFill>
                <a:latin typeface="Arial Black" panose="020B0A04020102020204" pitchFamily="34" charset="0"/>
              </a:rPr>
              <a:t>Marea</a:t>
            </a:r>
            <a:r>
              <a:rPr lang="en-US" sz="2100" b="1" dirty="0">
                <a:solidFill>
                  <a:srgbClr val="00B050"/>
                </a:solidFill>
                <a:latin typeface="Arial Black" panose="020B0A04020102020204" pitchFamily="34" charset="0"/>
              </a:rPr>
              <a:t> Britanie </a:t>
            </a:r>
            <a:r>
              <a:rPr lang="en-US" sz="2100" b="1" dirty="0" smtClean="0">
                <a:solidFill>
                  <a:srgbClr val="00B050"/>
                </a:solidFill>
                <a:latin typeface="Arial Black" panose="020B0A04020102020204" pitchFamily="34" charset="0"/>
              </a:rPr>
              <a:t>,</a:t>
            </a:r>
            <a:r>
              <a:rPr lang="en-US" sz="2100" b="1" dirty="0" err="1" smtClean="0">
                <a:solidFill>
                  <a:srgbClr val="00B050"/>
                </a:solidFill>
                <a:latin typeface="Arial Black" panose="020B0A04020102020204" pitchFamily="34" charset="0"/>
              </a:rPr>
              <a:t>este</a:t>
            </a:r>
            <a:r>
              <a:rPr lang="en-US" sz="2100" b="1" dirty="0" smtClean="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finantat</a:t>
            </a:r>
            <a:r>
              <a:rPr lang="en-US" sz="2100" b="1" dirty="0">
                <a:solidFill>
                  <a:srgbClr val="00B050"/>
                </a:solidFill>
                <a:latin typeface="Arial Black" panose="020B0A04020102020204" pitchFamily="34" charset="0"/>
              </a:rPr>
              <a:t> de stat </a:t>
            </a:r>
            <a:r>
              <a:rPr lang="en-US" sz="2100" b="1" dirty="0" err="1">
                <a:solidFill>
                  <a:srgbClr val="00B050"/>
                </a:solidFill>
                <a:latin typeface="Arial Black" panose="020B0A04020102020204" pitchFamily="34" charset="0"/>
              </a:rPr>
              <a:t>printr</a:t>
            </a:r>
            <a:r>
              <a:rPr lang="en-US" sz="2100" b="1" dirty="0">
                <a:solidFill>
                  <a:srgbClr val="00B050"/>
                </a:solidFill>
                <a:latin typeface="Arial Black" panose="020B0A04020102020204" pitchFamily="34" charset="0"/>
              </a:rPr>
              <a:t>-un </a:t>
            </a:r>
            <a:r>
              <a:rPr lang="en-US" sz="2100" b="1" dirty="0" err="1">
                <a:solidFill>
                  <a:srgbClr val="00B050"/>
                </a:solidFill>
                <a:latin typeface="Arial Black" panose="020B0A04020102020204" pitchFamily="34" charset="0"/>
              </a:rPr>
              <a:t>procent</a:t>
            </a:r>
            <a:r>
              <a:rPr lang="en-US" sz="2100" b="1" dirty="0">
                <a:solidFill>
                  <a:srgbClr val="00B050"/>
                </a:solidFill>
                <a:latin typeface="Arial Black" panose="020B0A04020102020204" pitchFamily="34" charset="0"/>
              </a:rPr>
              <a:t> din </a:t>
            </a:r>
            <a:r>
              <a:rPr lang="en-US" sz="2100" b="1" dirty="0" err="1">
                <a:solidFill>
                  <a:srgbClr val="00B050"/>
                </a:solidFill>
                <a:latin typeface="Arial Black" panose="020B0A04020102020204" pitchFamily="34" charset="0"/>
              </a:rPr>
              <a:t>taxele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generale.Serviciile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medicale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sunt</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gratuite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iar</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accesibilitatea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populatiei</a:t>
            </a:r>
            <a:r>
              <a:rPr lang="en-US" sz="2100" b="1" dirty="0">
                <a:solidFill>
                  <a:srgbClr val="00B050"/>
                </a:solidFill>
                <a:latin typeface="Arial Black" panose="020B0A04020102020204" pitchFamily="34" charset="0"/>
              </a:rPr>
              <a:t> la </a:t>
            </a:r>
            <a:r>
              <a:rPr lang="en-US" sz="2100" b="1" dirty="0" err="1">
                <a:solidFill>
                  <a:srgbClr val="00B050"/>
                </a:solidFill>
                <a:latin typeface="Arial Black" panose="020B0A04020102020204" pitchFamily="34" charset="0"/>
              </a:rPr>
              <a:t>asistenta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medicala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este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larga</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Medicii</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sunt</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platiti</a:t>
            </a:r>
            <a:r>
              <a:rPr lang="en-US" sz="2100" b="1" dirty="0">
                <a:solidFill>
                  <a:srgbClr val="00B050"/>
                </a:solidFill>
                <a:latin typeface="Arial Black" panose="020B0A04020102020204" pitchFamily="34" charset="0"/>
              </a:rPr>
              <a:t> cu </a:t>
            </a:r>
            <a:r>
              <a:rPr lang="en-US" sz="2100" b="1" dirty="0" err="1">
                <a:solidFill>
                  <a:srgbClr val="00B050"/>
                </a:solidFill>
                <a:latin typeface="Arial Black" panose="020B0A04020102020204" pitchFamily="34" charset="0"/>
              </a:rPr>
              <a:t>salariu</a:t>
            </a:r>
            <a:r>
              <a:rPr lang="en-US" sz="2100" b="1" dirty="0">
                <a:solidFill>
                  <a:srgbClr val="00B050"/>
                </a:solidFill>
                <a:latin typeface="Arial Black" panose="020B0A04020102020204" pitchFamily="34" charset="0"/>
              </a:rPr>
              <a:t> fix </a:t>
            </a:r>
            <a:r>
              <a:rPr lang="en-US" sz="2100" b="1" dirty="0" err="1">
                <a:solidFill>
                  <a:srgbClr val="00B050"/>
                </a:solidFill>
                <a:latin typeface="Arial Black" panose="020B0A04020102020204" pitchFamily="34" charset="0"/>
              </a:rPr>
              <a:t>sau</a:t>
            </a:r>
            <a:r>
              <a:rPr lang="en-US" sz="2100" b="1" dirty="0">
                <a:solidFill>
                  <a:srgbClr val="00B050"/>
                </a:solidFill>
                <a:latin typeface="Arial Black" panose="020B0A04020102020204" pitchFamily="34" charset="0"/>
              </a:rPr>
              <a:t> per capita. </a:t>
            </a:r>
            <a:r>
              <a:rPr lang="en-US" sz="2100" b="1" dirty="0" err="1">
                <a:solidFill>
                  <a:srgbClr val="00B050"/>
                </a:solidFill>
                <a:latin typeface="Arial Black" panose="020B0A04020102020204" pitchFamily="34" charset="0"/>
              </a:rPr>
              <a:t>Dezavantaje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medicii</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sunt</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lipsiti</a:t>
            </a:r>
            <a:r>
              <a:rPr lang="en-US" sz="2100" b="1" dirty="0">
                <a:solidFill>
                  <a:srgbClr val="00B050"/>
                </a:solidFill>
                <a:latin typeface="Arial Black" panose="020B0A04020102020204" pitchFamily="34" charset="0"/>
              </a:rPr>
              <a:t> de </a:t>
            </a:r>
            <a:r>
              <a:rPr lang="en-US" sz="2100" b="1" dirty="0" err="1">
                <a:solidFill>
                  <a:srgbClr val="00B050"/>
                </a:solidFill>
                <a:latin typeface="Arial Black" panose="020B0A04020102020204" pitchFamily="34" charset="0"/>
              </a:rPr>
              <a:t>stimulare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apar</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liste</a:t>
            </a:r>
            <a:r>
              <a:rPr lang="en-US" sz="2100" b="1" dirty="0">
                <a:solidFill>
                  <a:srgbClr val="00B050"/>
                </a:solidFill>
                <a:latin typeface="Arial Black" panose="020B0A04020102020204" pitchFamily="34" charset="0"/>
              </a:rPr>
              <a:t> lungi de </a:t>
            </a:r>
            <a:r>
              <a:rPr lang="en-US" sz="2100" b="1" dirty="0" err="1">
                <a:solidFill>
                  <a:srgbClr val="00B050"/>
                </a:solidFill>
                <a:latin typeface="Arial Black" panose="020B0A04020102020204" pitchFamily="34" charset="0"/>
              </a:rPr>
              <a:t>asteptare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pentru</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anumite</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servicii</a:t>
            </a:r>
            <a:r>
              <a:rPr lang="en-US" sz="2100" b="1" dirty="0">
                <a:solidFill>
                  <a:srgbClr val="00B050"/>
                </a:solidFill>
                <a:latin typeface="Arial Black" panose="020B0A04020102020204" pitchFamily="34" charset="0"/>
              </a:rPr>
              <a:t> </a:t>
            </a:r>
            <a:r>
              <a:rPr lang="en-US" sz="2100" b="1" dirty="0" err="1">
                <a:solidFill>
                  <a:srgbClr val="00B050"/>
                </a:solidFill>
                <a:latin typeface="Arial Black" panose="020B0A04020102020204" pitchFamily="34" charset="0"/>
              </a:rPr>
              <a:t>medicale</a:t>
            </a:r>
            <a:r>
              <a:rPr lang="en-US" sz="2100" b="1" dirty="0">
                <a:solidFill>
                  <a:srgbClr val="00B050"/>
                </a:solidFill>
                <a:latin typeface="Arial Black" panose="020B0A04020102020204" pitchFamily="34" charset="0"/>
              </a:rPr>
              <a:t> </a:t>
            </a:r>
            <a:r>
              <a:rPr lang="en-US" sz="2100" b="1" dirty="0" smtClean="0">
                <a:solidFill>
                  <a:srgbClr val="00B050"/>
                </a:solidFill>
                <a:latin typeface="Arial Black" panose="020B0A04020102020204" pitchFamily="34" charset="0"/>
              </a:rPr>
              <a:t>.</a:t>
            </a:r>
          </a:p>
          <a:p>
            <a:pPr marL="0" indent="0">
              <a:buNone/>
            </a:pPr>
            <a:endParaRPr lang="en-US" sz="2100" b="1" dirty="0" smtClean="0">
              <a:solidFill>
                <a:srgbClr val="00B050"/>
              </a:solidFill>
              <a:latin typeface="Arial Black" panose="020B0A04020102020204" pitchFamily="34" charset="0"/>
            </a:endParaRPr>
          </a:p>
          <a:p>
            <a:pPr marL="0" indent="0">
              <a:buNone/>
            </a:pPr>
            <a:endParaRPr lang="ro-RO" sz="1800" b="1"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val="191344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rmAutofit/>
          </a:bodyPr>
          <a:lstStyle/>
          <a:p>
            <a:r>
              <a:rPr lang="en-US" sz="2000" b="1" dirty="0" smtClean="0">
                <a:solidFill>
                  <a:srgbClr val="FF0000"/>
                </a:solidFill>
              </a:rPr>
              <a:t>V.SEVICII MEDICALE FINANTATE DIN FONDURI PUBLICE IN ROMANIA</a:t>
            </a:r>
            <a:endParaRPr lang="ro-RO" sz="20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5106155"/>
              </p:ext>
            </p:extLst>
          </p:nvPr>
        </p:nvGraphicFramePr>
        <p:xfrm>
          <a:off x="611560" y="980728"/>
          <a:ext cx="7992887" cy="5722572"/>
        </p:xfrm>
        <a:graphic>
          <a:graphicData uri="http://schemas.openxmlformats.org/drawingml/2006/table">
            <a:tbl>
              <a:tblPr firstRow="1" bandRow="1">
                <a:tableStyleId>{5940675A-B579-460E-94D1-54222C63F5DA}</a:tableStyleId>
              </a:tblPr>
              <a:tblGrid>
                <a:gridCol w="2304256"/>
                <a:gridCol w="1032115"/>
                <a:gridCol w="1032114"/>
                <a:gridCol w="1032115"/>
                <a:gridCol w="864096"/>
                <a:gridCol w="720080"/>
                <a:gridCol w="1008111"/>
              </a:tblGrid>
              <a:tr h="288032">
                <a:tc rowSpan="2">
                  <a:txBody>
                    <a:bodyPr/>
                    <a:lstStyle/>
                    <a:p>
                      <a:pPr algn="ctr"/>
                      <a:r>
                        <a:rPr lang="en-US" sz="1400" b="1" dirty="0" smtClean="0">
                          <a:solidFill>
                            <a:srgbClr val="FF0000"/>
                          </a:solidFill>
                          <a:latin typeface="Arial Black" panose="020B0A04020102020204" pitchFamily="34" charset="0"/>
                        </a:rPr>
                        <a:t>CATEGORIE SERVICII MEDICALE</a:t>
                      </a:r>
                      <a:endParaRPr lang="ro-RO" sz="1400" b="1" dirty="0">
                        <a:solidFill>
                          <a:srgbClr val="FF0000"/>
                        </a:solidFill>
                        <a:latin typeface="Arial Black" panose="020B0A04020102020204" pitchFamily="34" charset="0"/>
                      </a:endParaRPr>
                    </a:p>
                  </a:txBody>
                  <a:tcPr/>
                </a:tc>
                <a:tc gridSpan="3">
                  <a:txBody>
                    <a:bodyPr/>
                    <a:lstStyle/>
                    <a:p>
                      <a:pPr algn="ctr"/>
                      <a:r>
                        <a:rPr lang="en-US" sz="1200" b="1" dirty="0" smtClean="0">
                          <a:solidFill>
                            <a:srgbClr val="FF0000"/>
                          </a:solidFill>
                          <a:latin typeface="Arial Black" panose="020B0A04020102020204" pitchFamily="34" charset="0"/>
                        </a:rPr>
                        <a:t>1999</a:t>
                      </a:r>
                      <a:endParaRPr lang="ro-RO" sz="1200" b="1" dirty="0">
                        <a:solidFill>
                          <a:srgbClr val="FF0000"/>
                        </a:solidFill>
                        <a:latin typeface="Arial Black" panose="020B0A04020102020204" pitchFamily="34" charset="0"/>
                      </a:endParaRPr>
                    </a:p>
                  </a:txBody>
                  <a:tcPr>
                    <a:solidFill>
                      <a:schemeClr val="accent1">
                        <a:lumMod val="40000"/>
                        <a:lumOff val="60000"/>
                      </a:schemeClr>
                    </a:solidFill>
                  </a:tcPr>
                </a:tc>
                <a:tc hMerge="1">
                  <a:txBody>
                    <a:bodyPr/>
                    <a:lstStyle/>
                    <a:p>
                      <a:endParaRPr lang="ro-RO"/>
                    </a:p>
                  </a:txBody>
                  <a:tcPr/>
                </a:tc>
                <a:tc hMerge="1">
                  <a:txBody>
                    <a:bodyPr/>
                    <a:lstStyle/>
                    <a:p>
                      <a:endParaRPr lang="ro-RO"/>
                    </a:p>
                  </a:txBody>
                  <a:tcPr/>
                </a:tc>
                <a:tc gridSpan="3">
                  <a:txBody>
                    <a:bodyPr/>
                    <a:lstStyle/>
                    <a:p>
                      <a:pPr algn="ctr"/>
                      <a:r>
                        <a:rPr lang="en-US" sz="1200" b="1" dirty="0" smtClean="0">
                          <a:solidFill>
                            <a:srgbClr val="FF0000"/>
                          </a:solidFill>
                          <a:latin typeface="Arial Black" panose="020B0A04020102020204" pitchFamily="34" charset="0"/>
                        </a:rPr>
                        <a:t>2017</a:t>
                      </a:r>
                      <a:endParaRPr lang="ro-RO" sz="1200" b="1" dirty="0">
                        <a:solidFill>
                          <a:srgbClr val="FF0000"/>
                        </a:solidFill>
                        <a:latin typeface="Arial Black" panose="020B0A04020102020204" pitchFamily="34" charset="0"/>
                      </a:endParaRPr>
                    </a:p>
                  </a:txBody>
                  <a:tcPr>
                    <a:solidFill>
                      <a:schemeClr val="accent1">
                        <a:lumMod val="40000"/>
                        <a:lumOff val="60000"/>
                      </a:schemeClr>
                    </a:solidFill>
                  </a:tcPr>
                </a:tc>
                <a:tc hMerge="1">
                  <a:txBody>
                    <a:bodyPr/>
                    <a:lstStyle/>
                    <a:p>
                      <a:endParaRPr lang="ro-RO"/>
                    </a:p>
                  </a:txBody>
                  <a:tcPr/>
                </a:tc>
                <a:tc hMerge="1">
                  <a:txBody>
                    <a:bodyPr/>
                    <a:lstStyle/>
                    <a:p>
                      <a:endParaRPr lang="ro-RO"/>
                    </a:p>
                  </a:txBody>
                  <a:tcPr/>
                </a:tc>
              </a:tr>
              <a:tr h="656380">
                <a:tc vMerge="1">
                  <a:txBody>
                    <a:bodyPr/>
                    <a:lstStyle/>
                    <a:p>
                      <a:endParaRPr lang="ro-RO"/>
                    </a:p>
                  </a:txBody>
                  <a:tcPr/>
                </a:tc>
                <a:tc>
                  <a:txBody>
                    <a:bodyPr/>
                    <a:lstStyle/>
                    <a:p>
                      <a:pPr algn="ctr"/>
                      <a:r>
                        <a:rPr lang="en-US" sz="1200" b="1" dirty="0" err="1" smtClean="0">
                          <a:solidFill>
                            <a:srgbClr val="FF0000"/>
                          </a:solidFill>
                          <a:latin typeface="Arial Black" panose="020B0A04020102020204" pitchFamily="34" charset="0"/>
                        </a:rPr>
                        <a:t>Nr.serv</a:t>
                      </a:r>
                      <a:r>
                        <a:rPr lang="en-US" sz="1200" b="1" dirty="0" smtClean="0">
                          <a:solidFill>
                            <a:srgbClr val="FF0000"/>
                          </a:solidFill>
                          <a:latin typeface="Arial Black" panose="020B0A04020102020204" pitchFamily="34" charset="0"/>
                        </a:rPr>
                        <a:t>.</a:t>
                      </a:r>
                      <a:endParaRPr lang="ro-RO" sz="1200" b="1" dirty="0">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200" b="1" dirty="0" smtClean="0">
                          <a:solidFill>
                            <a:srgbClr val="FF0000"/>
                          </a:solidFill>
                          <a:latin typeface="Arial Black" panose="020B0A04020102020204" pitchFamily="34" charset="0"/>
                        </a:rPr>
                        <a:t>%</a:t>
                      </a:r>
                    </a:p>
                    <a:p>
                      <a:pPr algn="ctr"/>
                      <a:r>
                        <a:rPr lang="en-US" sz="1200" b="1" dirty="0" smtClean="0">
                          <a:solidFill>
                            <a:srgbClr val="FF0000"/>
                          </a:solidFill>
                          <a:latin typeface="Arial Black" panose="020B0A04020102020204" pitchFamily="34" charset="0"/>
                        </a:rPr>
                        <a:t>Din </a:t>
                      </a:r>
                      <a:r>
                        <a:rPr lang="en-US" sz="1200" b="1" dirty="0" err="1" smtClean="0">
                          <a:solidFill>
                            <a:srgbClr val="FF0000"/>
                          </a:solidFill>
                          <a:latin typeface="Arial Black" panose="020B0A04020102020204" pitchFamily="34" charset="0"/>
                        </a:rPr>
                        <a:t>buget</a:t>
                      </a:r>
                      <a:r>
                        <a:rPr lang="en-US" sz="1200" b="1" dirty="0" smtClean="0">
                          <a:solidFill>
                            <a:srgbClr val="FF0000"/>
                          </a:solidFill>
                          <a:latin typeface="Arial Black" panose="020B0A04020102020204" pitchFamily="34" charset="0"/>
                        </a:rPr>
                        <a:t> </a:t>
                      </a:r>
                    </a:p>
                    <a:p>
                      <a:pPr algn="ctr"/>
                      <a:r>
                        <a:rPr lang="en-US" sz="1200" b="1" dirty="0" err="1" smtClean="0">
                          <a:solidFill>
                            <a:srgbClr val="FF0000"/>
                          </a:solidFill>
                          <a:latin typeface="Arial Black" panose="020B0A04020102020204" pitchFamily="34" charset="0"/>
                        </a:rPr>
                        <a:t>alocat</a:t>
                      </a:r>
                      <a:endParaRPr lang="ro-RO" sz="1200" b="1" dirty="0">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200" b="1" dirty="0" err="1" smtClean="0">
                          <a:solidFill>
                            <a:srgbClr val="FF0000"/>
                          </a:solidFill>
                          <a:latin typeface="Arial Black" panose="020B0A04020102020204" pitchFamily="34" charset="0"/>
                        </a:rPr>
                        <a:t>Sume</a:t>
                      </a:r>
                      <a:endParaRPr lang="en-US" sz="1200" b="1" dirty="0" smtClean="0">
                        <a:solidFill>
                          <a:srgbClr val="FF0000"/>
                        </a:solidFill>
                        <a:latin typeface="Arial Black" panose="020B0A04020102020204" pitchFamily="34" charset="0"/>
                      </a:endParaRPr>
                    </a:p>
                    <a:p>
                      <a:pPr algn="ctr"/>
                      <a:r>
                        <a:rPr lang="en-US" sz="1200" b="1" dirty="0" smtClean="0">
                          <a:solidFill>
                            <a:srgbClr val="FF0000"/>
                          </a:solidFill>
                          <a:latin typeface="Arial Black" panose="020B0A04020102020204" pitchFamily="34" charset="0"/>
                        </a:rPr>
                        <a:t>Mil lei</a:t>
                      </a:r>
                      <a:endParaRPr lang="ro-RO" sz="1200" b="1" dirty="0">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200" b="1" dirty="0" err="1" smtClean="0">
                          <a:solidFill>
                            <a:srgbClr val="FF0000"/>
                          </a:solidFill>
                          <a:latin typeface="Arial Black" panose="020B0A04020102020204" pitchFamily="34" charset="0"/>
                        </a:rPr>
                        <a:t>Nr.serv</a:t>
                      </a:r>
                      <a:r>
                        <a:rPr lang="en-US" sz="1200" b="1" dirty="0" smtClean="0">
                          <a:solidFill>
                            <a:srgbClr val="FF0000"/>
                          </a:solidFill>
                          <a:latin typeface="Arial Black" panose="020B0A04020102020204" pitchFamily="34" charset="0"/>
                        </a:rPr>
                        <a:t>.</a:t>
                      </a:r>
                      <a:endParaRPr lang="ro-RO" sz="1200" b="1" dirty="0">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200" b="1" dirty="0" smtClean="0">
                          <a:solidFill>
                            <a:srgbClr val="FF0000"/>
                          </a:solidFill>
                          <a:latin typeface="Arial Black" panose="020B0A04020102020204" pitchFamily="34" charset="0"/>
                        </a:rPr>
                        <a:t>%</a:t>
                      </a:r>
                    </a:p>
                    <a:p>
                      <a:pPr algn="ctr"/>
                      <a:r>
                        <a:rPr lang="en-US" sz="1200" b="1" dirty="0" smtClean="0">
                          <a:solidFill>
                            <a:srgbClr val="FF0000"/>
                          </a:solidFill>
                          <a:latin typeface="Arial Black" panose="020B0A04020102020204" pitchFamily="34" charset="0"/>
                        </a:rPr>
                        <a:t>Din </a:t>
                      </a:r>
                      <a:r>
                        <a:rPr lang="en-US" sz="1200" b="1" dirty="0" err="1" smtClean="0">
                          <a:solidFill>
                            <a:srgbClr val="FF0000"/>
                          </a:solidFill>
                          <a:latin typeface="Arial Black" panose="020B0A04020102020204" pitchFamily="34" charset="0"/>
                        </a:rPr>
                        <a:t>buget</a:t>
                      </a:r>
                      <a:r>
                        <a:rPr lang="en-US" sz="1200" b="1" dirty="0" smtClean="0">
                          <a:solidFill>
                            <a:srgbClr val="FF0000"/>
                          </a:solidFill>
                          <a:latin typeface="Arial Black" panose="020B0A04020102020204" pitchFamily="34" charset="0"/>
                        </a:rPr>
                        <a:t> </a:t>
                      </a:r>
                    </a:p>
                    <a:p>
                      <a:pPr algn="ctr"/>
                      <a:r>
                        <a:rPr lang="en-US" sz="1200" b="1" dirty="0" err="1" smtClean="0">
                          <a:solidFill>
                            <a:srgbClr val="FF0000"/>
                          </a:solidFill>
                          <a:latin typeface="Arial Black" panose="020B0A04020102020204" pitchFamily="34" charset="0"/>
                        </a:rPr>
                        <a:t>alocat</a:t>
                      </a:r>
                      <a:endParaRPr lang="ro-RO" sz="1200" b="1" dirty="0">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200" b="1" dirty="0" err="1" smtClean="0">
                          <a:solidFill>
                            <a:srgbClr val="FF0000"/>
                          </a:solidFill>
                          <a:latin typeface="Arial Black" panose="020B0A04020102020204" pitchFamily="34" charset="0"/>
                        </a:rPr>
                        <a:t>Sume</a:t>
                      </a:r>
                      <a:endParaRPr lang="en-US" sz="1200" b="1" dirty="0" smtClean="0">
                        <a:solidFill>
                          <a:srgbClr val="FF0000"/>
                        </a:solidFill>
                        <a:latin typeface="Arial Black" panose="020B0A04020102020204" pitchFamily="34" charset="0"/>
                      </a:endParaRPr>
                    </a:p>
                    <a:p>
                      <a:pPr algn="ctr"/>
                      <a:r>
                        <a:rPr lang="en-US" sz="1200" b="1" dirty="0" err="1" smtClean="0">
                          <a:solidFill>
                            <a:srgbClr val="FF0000"/>
                          </a:solidFill>
                          <a:latin typeface="Arial Black" panose="020B0A04020102020204" pitchFamily="34" charset="0"/>
                        </a:rPr>
                        <a:t>Mii</a:t>
                      </a:r>
                      <a:r>
                        <a:rPr lang="en-US" sz="1200" b="1" dirty="0" smtClean="0">
                          <a:solidFill>
                            <a:srgbClr val="FF0000"/>
                          </a:solidFill>
                          <a:latin typeface="Arial Black" panose="020B0A04020102020204" pitchFamily="34" charset="0"/>
                        </a:rPr>
                        <a:t> lei</a:t>
                      </a:r>
                      <a:endParaRPr lang="ro-RO" sz="1200" b="1" dirty="0">
                        <a:solidFill>
                          <a:srgbClr val="FF0000"/>
                        </a:solidFill>
                        <a:latin typeface="Arial Black" panose="020B0A04020102020204" pitchFamily="34" charset="0"/>
                      </a:endParaRPr>
                    </a:p>
                  </a:txBody>
                  <a:tcPr>
                    <a:solidFill>
                      <a:schemeClr val="accent3">
                        <a:lumMod val="20000"/>
                        <a:lumOff val="80000"/>
                      </a:schemeClr>
                    </a:solidFill>
                  </a:tcPr>
                </a:tc>
              </a:tr>
              <a:tr h="466204">
                <a:tc>
                  <a:txBody>
                    <a:bodyPr/>
                    <a:lstStyle/>
                    <a:p>
                      <a:pPr algn="l"/>
                      <a:r>
                        <a:rPr lang="en-US" sz="1200" b="1" dirty="0" err="1" smtClean="0">
                          <a:solidFill>
                            <a:srgbClr val="2929E9"/>
                          </a:solidFill>
                          <a:latin typeface="Arial Black" panose="020B0A04020102020204" pitchFamily="34" charset="0"/>
                        </a:rPr>
                        <a:t>Asistenta</a:t>
                      </a:r>
                      <a:r>
                        <a:rPr lang="en-US" sz="1200" b="1" baseline="0" dirty="0" smtClean="0">
                          <a:solidFill>
                            <a:srgbClr val="2929E9"/>
                          </a:solidFill>
                          <a:latin typeface="Arial Black" panose="020B0A04020102020204" pitchFamily="34" charset="0"/>
                        </a:rPr>
                        <a:t> </a:t>
                      </a:r>
                      <a:r>
                        <a:rPr lang="en-US" sz="1200" b="1" baseline="0" dirty="0" err="1" smtClean="0">
                          <a:solidFill>
                            <a:srgbClr val="2929E9"/>
                          </a:solidFill>
                          <a:latin typeface="Arial Black" panose="020B0A04020102020204" pitchFamily="34" charset="0"/>
                        </a:rPr>
                        <a:t>medicala</a:t>
                      </a:r>
                      <a:r>
                        <a:rPr lang="en-US" sz="1200" b="1" baseline="0" dirty="0" smtClean="0">
                          <a:solidFill>
                            <a:srgbClr val="2929E9"/>
                          </a:solidFill>
                          <a:latin typeface="Arial Black" panose="020B0A04020102020204" pitchFamily="34" charset="0"/>
                        </a:rPr>
                        <a:t> </a:t>
                      </a:r>
                      <a:r>
                        <a:rPr lang="en-US" sz="1200" b="1" baseline="0" dirty="0" err="1" smtClean="0">
                          <a:solidFill>
                            <a:srgbClr val="2929E9"/>
                          </a:solidFill>
                          <a:latin typeface="Arial Black" panose="020B0A04020102020204" pitchFamily="34" charset="0"/>
                        </a:rPr>
                        <a:t>primara</a:t>
                      </a:r>
                      <a:endParaRPr lang="ro-RO" sz="1200" b="1" dirty="0">
                        <a:solidFill>
                          <a:srgbClr val="2929E9"/>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52</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15,5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140,9</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60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7,1</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1,658,7</a:t>
                      </a:r>
                      <a:endParaRPr lang="ro-RO" sz="1200" b="1" dirty="0">
                        <a:latin typeface="Arial Black" panose="020B0A04020102020204" pitchFamily="34" charset="0"/>
                      </a:endParaRPr>
                    </a:p>
                  </a:txBody>
                  <a:tcPr/>
                </a:tc>
              </a:tr>
              <a:tr h="386096">
                <a:tc>
                  <a:txBody>
                    <a:bodyPr/>
                    <a:lstStyle/>
                    <a:p>
                      <a:pPr algn="l"/>
                      <a:r>
                        <a:rPr lang="en-US" sz="1200" b="1" dirty="0" err="1" smtClean="0">
                          <a:solidFill>
                            <a:srgbClr val="00B050"/>
                          </a:solidFill>
                          <a:latin typeface="Arial Black" panose="020B0A04020102020204" pitchFamily="34" charset="0"/>
                        </a:rPr>
                        <a:t>Asistenta</a:t>
                      </a:r>
                      <a:r>
                        <a:rPr lang="en-US" sz="1200" b="1" baseline="0" dirty="0" smtClean="0">
                          <a:solidFill>
                            <a:srgbClr val="00B050"/>
                          </a:solidFill>
                          <a:latin typeface="Arial Black" panose="020B0A04020102020204" pitchFamily="34" charset="0"/>
                        </a:rPr>
                        <a:t> </a:t>
                      </a:r>
                      <a:r>
                        <a:rPr lang="en-US" sz="1200" b="1" baseline="0" dirty="0" err="1" smtClean="0">
                          <a:solidFill>
                            <a:srgbClr val="00B050"/>
                          </a:solidFill>
                          <a:latin typeface="Arial Black" panose="020B0A04020102020204" pitchFamily="34" charset="0"/>
                        </a:rPr>
                        <a:t>medicala</a:t>
                      </a:r>
                      <a:endParaRPr lang="en-US" sz="1200" b="1" baseline="0" dirty="0" smtClean="0">
                        <a:solidFill>
                          <a:srgbClr val="00B050"/>
                        </a:solidFill>
                        <a:latin typeface="Arial Black" panose="020B0A04020102020204" pitchFamily="34" charset="0"/>
                      </a:endParaRPr>
                    </a:p>
                    <a:p>
                      <a:pPr algn="l"/>
                      <a:r>
                        <a:rPr lang="en-US" sz="1200" b="1" baseline="0" dirty="0" err="1" smtClean="0">
                          <a:solidFill>
                            <a:srgbClr val="00B050"/>
                          </a:solidFill>
                          <a:latin typeface="Arial Black" panose="020B0A04020102020204" pitchFamily="34" charset="0"/>
                        </a:rPr>
                        <a:t>Ambulatorie-clinice</a:t>
                      </a:r>
                      <a:endParaRPr lang="ro-RO" sz="1200" b="1" dirty="0">
                        <a:solidFill>
                          <a:srgbClr val="00B050"/>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285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11,75*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95,8</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49</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3,9</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909,7</a:t>
                      </a:r>
                      <a:endParaRPr lang="ro-RO" sz="1200" b="1" dirty="0">
                        <a:latin typeface="Arial Black" panose="020B0A04020102020204" pitchFamily="34" charset="0"/>
                      </a:endParaRPr>
                    </a:p>
                  </a:txBody>
                  <a:tcPr/>
                </a:tc>
              </a:tr>
              <a:tr h="386096">
                <a:tc>
                  <a:txBody>
                    <a:bodyPr/>
                    <a:lstStyle/>
                    <a:p>
                      <a:pPr algn="l"/>
                      <a:r>
                        <a:rPr lang="en-US" sz="1200" b="1" dirty="0" err="1" smtClean="0">
                          <a:solidFill>
                            <a:schemeClr val="accent2">
                              <a:lumMod val="75000"/>
                            </a:schemeClr>
                          </a:solidFill>
                          <a:latin typeface="Arial Black" panose="020B0A04020102020204" pitchFamily="34" charset="0"/>
                        </a:rPr>
                        <a:t>Servicii</a:t>
                      </a:r>
                      <a:r>
                        <a:rPr lang="en-US" sz="1200" b="1" dirty="0" smtClean="0">
                          <a:solidFill>
                            <a:schemeClr val="accent2">
                              <a:lumMod val="75000"/>
                            </a:schemeClr>
                          </a:solidFill>
                          <a:latin typeface="Arial Black" panose="020B0A04020102020204" pitchFamily="34" charset="0"/>
                        </a:rPr>
                        <a:t> </a:t>
                      </a:r>
                      <a:r>
                        <a:rPr lang="en-US" sz="1200" b="1" dirty="0" err="1" smtClean="0">
                          <a:solidFill>
                            <a:schemeClr val="accent2">
                              <a:lumMod val="75000"/>
                            </a:schemeClr>
                          </a:solidFill>
                          <a:latin typeface="Arial Black" panose="020B0A04020102020204" pitchFamily="34" charset="0"/>
                        </a:rPr>
                        <a:t>paraclinice</a:t>
                      </a:r>
                      <a:endParaRPr lang="ro-RO" sz="1200" b="1" dirty="0">
                        <a:solidFill>
                          <a:schemeClr val="accent2">
                            <a:lumMod val="75000"/>
                          </a:schemeClr>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21</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3,25 din</a:t>
                      </a:r>
                    </a:p>
                    <a:p>
                      <a:pPr algn="ctr"/>
                      <a:r>
                        <a:rPr lang="en-US" sz="1200" b="1" dirty="0" smtClean="0">
                          <a:latin typeface="Arial Black" panose="020B0A04020102020204" pitchFamily="34" charset="0"/>
                        </a:rPr>
                        <a:t>11,75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98</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3,09</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721,6</a:t>
                      </a:r>
                      <a:endParaRPr lang="ro-RO" sz="1200" b="1" dirty="0">
                        <a:latin typeface="Arial Black" panose="020B0A04020102020204" pitchFamily="34" charset="0"/>
                      </a:endParaRPr>
                    </a:p>
                  </a:txBody>
                  <a:tcPr/>
                </a:tc>
              </a:tr>
              <a:tr h="386096">
                <a:tc>
                  <a:txBody>
                    <a:bodyPr/>
                    <a:lstStyle/>
                    <a:p>
                      <a:pPr algn="l"/>
                      <a:r>
                        <a:rPr lang="en-US" sz="1200" b="1" dirty="0" err="1" smtClean="0">
                          <a:solidFill>
                            <a:schemeClr val="bg2">
                              <a:lumMod val="50000"/>
                            </a:schemeClr>
                          </a:solidFill>
                          <a:latin typeface="Arial Black" panose="020B0A04020102020204" pitchFamily="34" charset="0"/>
                        </a:rPr>
                        <a:t>Servicii</a:t>
                      </a:r>
                      <a:r>
                        <a:rPr lang="en-US" sz="1200" b="1" dirty="0" smtClean="0">
                          <a:solidFill>
                            <a:schemeClr val="bg2">
                              <a:lumMod val="50000"/>
                            </a:schemeClr>
                          </a:solidFill>
                          <a:latin typeface="Arial Black" panose="020B0A04020102020204" pitchFamily="34" charset="0"/>
                        </a:rPr>
                        <a:t> </a:t>
                      </a:r>
                      <a:r>
                        <a:rPr lang="en-US" sz="1200" b="1" dirty="0" err="1" smtClean="0">
                          <a:solidFill>
                            <a:schemeClr val="bg2">
                              <a:lumMod val="50000"/>
                            </a:schemeClr>
                          </a:solidFill>
                          <a:latin typeface="Arial Black" panose="020B0A04020102020204" pitchFamily="34" charset="0"/>
                        </a:rPr>
                        <a:t>spitalicesti</a:t>
                      </a:r>
                      <a:endParaRPr lang="ro-RO" sz="1200" b="1" dirty="0">
                        <a:solidFill>
                          <a:schemeClr val="bg2">
                            <a:lumMod val="50000"/>
                          </a:schemeClr>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53</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40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988,9</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245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45,11</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10.531</a:t>
                      </a:r>
                      <a:endParaRPr lang="ro-RO" sz="1200" b="1" dirty="0">
                        <a:latin typeface="Arial Black" panose="020B0A04020102020204" pitchFamily="34" charset="0"/>
                      </a:endParaRPr>
                    </a:p>
                  </a:txBody>
                  <a:tcPr/>
                </a:tc>
              </a:tr>
              <a:tr h="386096">
                <a:tc>
                  <a:txBody>
                    <a:bodyPr/>
                    <a:lstStyle/>
                    <a:p>
                      <a:pPr algn="l"/>
                      <a:r>
                        <a:rPr lang="en-US" sz="1200" b="1" dirty="0" err="1" smtClean="0">
                          <a:solidFill>
                            <a:srgbClr val="7030A0"/>
                          </a:solidFill>
                          <a:latin typeface="Arial Black" panose="020B0A04020102020204" pitchFamily="34" charset="0"/>
                        </a:rPr>
                        <a:t>Dispozitive</a:t>
                      </a:r>
                      <a:r>
                        <a:rPr lang="en-US" sz="1200" b="1" dirty="0" smtClean="0">
                          <a:solidFill>
                            <a:srgbClr val="7030A0"/>
                          </a:solidFill>
                          <a:latin typeface="Arial Black" panose="020B0A04020102020204" pitchFamily="34" charset="0"/>
                        </a:rPr>
                        <a:t> </a:t>
                      </a:r>
                      <a:r>
                        <a:rPr lang="en-US" sz="1200" b="1" dirty="0" err="1" smtClean="0">
                          <a:solidFill>
                            <a:srgbClr val="7030A0"/>
                          </a:solidFill>
                          <a:latin typeface="Arial Black" panose="020B0A04020102020204" pitchFamily="34" charset="0"/>
                        </a:rPr>
                        <a:t>medicale</a:t>
                      </a:r>
                      <a:endParaRPr lang="ro-RO" sz="1200" b="1" dirty="0">
                        <a:solidFill>
                          <a:srgbClr val="7030A0"/>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103</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3</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206,3</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157</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0,88</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206,3</a:t>
                      </a:r>
                      <a:endParaRPr lang="ro-RO" sz="1200" b="1" dirty="0">
                        <a:latin typeface="Arial Black" panose="020B0A04020102020204" pitchFamily="34" charset="0"/>
                      </a:endParaRPr>
                    </a:p>
                  </a:txBody>
                  <a:tcPr/>
                </a:tc>
              </a:tr>
              <a:tr h="386096">
                <a:tc>
                  <a:txBody>
                    <a:bodyPr/>
                    <a:lstStyle/>
                    <a:p>
                      <a:pPr algn="l"/>
                      <a:r>
                        <a:rPr lang="en-US" sz="1200" b="1" dirty="0" err="1" smtClean="0">
                          <a:solidFill>
                            <a:srgbClr val="FF0000"/>
                          </a:solidFill>
                          <a:latin typeface="Arial Black" panose="020B0A04020102020204" pitchFamily="34" charset="0"/>
                        </a:rPr>
                        <a:t>Medicamente</a:t>
                      </a:r>
                      <a:endParaRPr lang="ro-RO" sz="1200" b="1" dirty="0">
                        <a:solidFill>
                          <a:srgbClr val="FF0000"/>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415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125,1</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1143</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18,24</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4,257,9</a:t>
                      </a:r>
                      <a:endParaRPr lang="ro-RO" sz="1200" b="1" dirty="0">
                        <a:latin typeface="Arial Black" panose="020B0A04020102020204" pitchFamily="34" charset="0"/>
                      </a:endParaRPr>
                    </a:p>
                  </a:txBody>
                  <a:tcPr/>
                </a:tc>
              </a:tr>
              <a:tr h="386096">
                <a:tc>
                  <a:txBody>
                    <a:bodyPr/>
                    <a:lstStyle/>
                    <a:p>
                      <a:pPr algn="l"/>
                      <a:r>
                        <a:rPr lang="en-US" sz="1200" b="1" dirty="0" err="1" smtClean="0">
                          <a:solidFill>
                            <a:schemeClr val="accent2">
                              <a:lumMod val="75000"/>
                            </a:schemeClr>
                          </a:solidFill>
                          <a:latin typeface="Arial Black" panose="020B0A04020102020204" pitchFamily="34" charset="0"/>
                        </a:rPr>
                        <a:t>Asistenta</a:t>
                      </a:r>
                      <a:r>
                        <a:rPr lang="en-US" sz="1200" b="1" dirty="0" smtClean="0">
                          <a:solidFill>
                            <a:schemeClr val="accent2">
                              <a:lumMod val="75000"/>
                            </a:schemeClr>
                          </a:solidFill>
                          <a:latin typeface="Arial Black" panose="020B0A04020102020204" pitchFamily="34" charset="0"/>
                        </a:rPr>
                        <a:t> </a:t>
                      </a:r>
                      <a:r>
                        <a:rPr lang="en-US" sz="1200" b="1" dirty="0" err="1" smtClean="0">
                          <a:solidFill>
                            <a:schemeClr val="accent2">
                              <a:lumMod val="75000"/>
                            </a:schemeClr>
                          </a:solidFill>
                          <a:latin typeface="Arial Black" panose="020B0A04020102020204" pitchFamily="34" charset="0"/>
                        </a:rPr>
                        <a:t>stomatologica</a:t>
                      </a:r>
                      <a:endParaRPr lang="ro-RO" sz="1200" b="1" dirty="0">
                        <a:solidFill>
                          <a:schemeClr val="accent2">
                            <a:lumMod val="75000"/>
                          </a:schemeClr>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91</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4,25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39</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0,37</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85,3</a:t>
                      </a:r>
                      <a:endParaRPr lang="ro-RO" sz="1200" b="1" dirty="0">
                        <a:latin typeface="Arial Black" panose="020B0A04020102020204" pitchFamily="34" charset="0"/>
                      </a:endParaRPr>
                    </a:p>
                  </a:txBody>
                  <a:tcPr/>
                </a:tc>
              </a:tr>
              <a:tr h="386096">
                <a:tc>
                  <a:txBody>
                    <a:bodyPr/>
                    <a:lstStyle/>
                    <a:p>
                      <a:pPr algn="l"/>
                      <a:r>
                        <a:rPr lang="en-US" sz="1200" b="1" dirty="0" err="1" smtClean="0">
                          <a:solidFill>
                            <a:schemeClr val="accent1">
                              <a:lumMod val="75000"/>
                            </a:schemeClr>
                          </a:solidFill>
                          <a:latin typeface="Arial Black" panose="020B0A04020102020204" pitchFamily="34" charset="0"/>
                        </a:rPr>
                        <a:t>Servicii</a:t>
                      </a:r>
                      <a:r>
                        <a:rPr lang="en-US" sz="1200" b="1" dirty="0" smtClean="0">
                          <a:solidFill>
                            <a:schemeClr val="accent1">
                              <a:lumMod val="75000"/>
                            </a:schemeClr>
                          </a:solidFill>
                          <a:latin typeface="Arial Black" panose="020B0A04020102020204" pitchFamily="34" charset="0"/>
                        </a:rPr>
                        <a:t> </a:t>
                      </a:r>
                      <a:r>
                        <a:rPr lang="en-US" sz="1200" b="1" dirty="0" err="1" smtClean="0">
                          <a:solidFill>
                            <a:schemeClr val="accent1">
                              <a:lumMod val="75000"/>
                            </a:schemeClr>
                          </a:solidFill>
                          <a:latin typeface="Arial Black" panose="020B0A04020102020204" pitchFamily="34" charset="0"/>
                        </a:rPr>
                        <a:t>medicale</a:t>
                      </a:r>
                      <a:r>
                        <a:rPr lang="en-US" sz="1200" b="1" dirty="0" smtClean="0">
                          <a:solidFill>
                            <a:schemeClr val="accent1">
                              <a:lumMod val="75000"/>
                            </a:schemeClr>
                          </a:solidFill>
                          <a:latin typeface="Arial Black" panose="020B0A04020102020204" pitchFamily="34" charset="0"/>
                        </a:rPr>
                        <a:t> de </a:t>
                      </a:r>
                      <a:r>
                        <a:rPr lang="en-US" sz="1200" b="1" dirty="0" err="1" smtClean="0">
                          <a:solidFill>
                            <a:schemeClr val="accent1">
                              <a:lumMod val="75000"/>
                            </a:schemeClr>
                          </a:solidFill>
                          <a:latin typeface="Arial Black" panose="020B0A04020102020204" pitchFamily="34" charset="0"/>
                        </a:rPr>
                        <a:t>reabilitare</a:t>
                      </a:r>
                      <a:r>
                        <a:rPr lang="en-US" sz="1200" b="1" dirty="0" smtClean="0">
                          <a:solidFill>
                            <a:schemeClr val="accent1">
                              <a:lumMod val="75000"/>
                            </a:schemeClr>
                          </a:solidFill>
                          <a:latin typeface="Arial Black" panose="020B0A04020102020204" pitchFamily="34" charset="0"/>
                        </a:rPr>
                        <a:t> a </a:t>
                      </a:r>
                      <a:r>
                        <a:rPr lang="en-US" sz="1200" b="1" dirty="0" err="1" smtClean="0">
                          <a:solidFill>
                            <a:schemeClr val="accent1">
                              <a:lumMod val="75000"/>
                            </a:schemeClr>
                          </a:solidFill>
                          <a:latin typeface="Arial Black" panose="020B0A04020102020204" pitchFamily="34" charset="0"/>
                        </a:rPr>
                        <a:t>sanatatii</a:t>
                      </a:r>
                      <a:endParaRPr lang="ro-RO" sz="1200" b="1" dirty="0">
                        <a:solidFill>
                          <a:schemeClr val="accent1">
                            <a:lumMod val="75000"/>
                          </a:schemeClr>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22</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17,2</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57</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117,9</a:t>
                      </a:r>
                      <a:endParaRPr lang="ro-RO" sz="1200" b="1" dirty="0">
                        <a:latin typeface="Arial Black" panose="020B0A04020102020204" pitchFamily="34" charset="0"/>
                      </a:endParaRPr>
                    </a:p>
                  </a:txBody>
                  <a:tcPr/>
                </a:tc>
              </a:tr>
              <a:tr h="386096">
                <a:tc>
                  <a:txBody>
                    <a:bodyPr/>
                    <a:lstStyle/>
                    <a:p>
                      <a:pPr algn="l"/>
                      <a:r>
                        <a:rPr lang="en-US" sz="1200" b="1" dirty="0" err="1" smtClean="0">
                          <a:solidFill>
                            <a:schemeClr val="accent3">
                              <a:lumMod val="60000"/>
                              <a:lumOff val="40000"/>
                            </a:schemeClr>
                          </a:solidFill>
                          <a:latin typeface="Arial Black" panose="020B0A04020102020204" pitchFamily="34" charset="0"/>
                        </a:rPr>
                        <a:t>Servicii</a:t>
                      </a:r>
                      <a:r>
                        <a:rPr lang="en-US" sz="1200" b="1" dirty="0" smtClean="0">
                          <a:solidFill>
                            <a:schemeClr val="accent3">
                              <a:lumMod val="60000"/>
                              <a:lumOff val="40000"/>
                            </a:schemeClr>
                          </a:solidFill>
                          <a:latin typeface="Arial Black" panose="020B0A04020102020204" pitchFamily="34" charset="0"/>
                        </a:rPr>
                        <a:t> </a:t>
                      </a:r>
                      <a:r>
                        <a:rPr lang="en-US" sz="1200" b="1" dirty="0" err="1" smtClean="0">
                          <a:solidFill>
                            <a:schemeClr val="accent3">
                              <a:lumMod val="60000"/>
                              <a:lumOff val="40000"/>
                            </a:schemeClr>
                          </a:solidFill>
                          <a:latin typeface="Arial Black" panose="020B0A04020102020204" pitchFamily="34" charset="0"/>
                        </a:rPr>
                        <a:t>medicale</a:t>
                      </a:r>
                      <a:r>
                        <a:rPr lang="en-US" sz="1200" b="1" dirty="0" smtClean="0">
                          <a:solidFill>
                            <a:schemeClr val="accent3">
                              <a:lumMod val="60000"/>
                              <a:lumOff val="40000"/>
                            </a:schemeClr>
                          </a:solidFill>
                          <a:latin typeface="Arial Black" panose="020B0A04020102020204" pitchFamily="34" charset="0"/>
                        </a:rPr>
                        <a:t> de </a:t>
                      </a:r>
                      <a:r>
                        <a:rPr lang="en-US" sz="1200" b="1" dirty="0" err="1" smtClean="0">
                          <a:solidFill>
                            <a:schemeClr val="accent3">
                              <a:lumMod val="60000"/>
                              <a:lumOff val="40000"/>
                            </a:schemeClr>
                          </a:solidFill>
                          <a:latin typeface="Arial Black" panose="020B0A04020102020204" pitchFamily="34" charset="0"/>
                        </a:rPr>
                        <a:t>urgenta</a:t>
                      </a:r>
                      <a:r>
                        <a:rPr lang="en-US" sz="1200" b="1" dirty="0" smtClean="0">
                          <a:solidFill>
                            <a:schemeClr val="accent3">
                              <a:lumMod val="60000"/>
                              <a:lumOff val="40000"/>
                            </a:schemeClr>
                          </a:solidFill>
                          <a:latin typeface="Arial Black" panose="020B0A04020102020204" pitchFamily="34" charset="0"/>
                        </a:rPr>
                        <a:t> </a:t>
                      </a:r>
                      <a:r>
                        <a:rPr lang="en-US" sz="1200" b="1" dirty="0" err="1" smtClean="0">
                          <a:solidFill>
                            <a:schemeClr val="accent3">
                              <a:lumMod val="60000"/>
                              <a:lumOff val="40000"/>
                            </a:schemeClr>
                          </a:solidFill>
                          <a:latin typeface="Arial Black" panose="020B0A04020102020204" pitchFamily="34" charset="0"/>
                        </a:rPr>
                        <a:t>prespitalicesti</a:t>
                      </a:r>
                      <a:endParaRPr lang="ro-RO" sz="1200" b="1" dirty="0">
                        <a:solidFill>
                          <a:schemeClr val="accent3">
                            <a:lumMod val="60000"/>
                            <a:lumOff val="40000"/>
                          </a:schemeClr>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79</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4,5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56,4</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8</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0,16</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37,4</a:t>
                      </a:r>
                      <a:endParaRPr lang="ro-RO" sz="1200" b="1" dirty="0">
                        <a:latin typeface="Arial Black" panose="020B0A04020102020204" pitchFamily="34" charset="0"/>
                      </a:endParaRPr>
                    </a:p>
                  </a:txBody>
                  <a:tcPr/>
                </a:tc>
              </a:tr>
              <a:tr h="386096">
                <a:tc>
                  <a:txBody>
                    <a:bodyPr/>
                    <a:lstStyle/>
                    <a:p>
                      <a:pPr algn="l"/>
                      <a:r>
                        <a:rPr lang="en-US" sz="1200" b="1" dirty="0" err="1" smtClean="0">
                          <a:solidFill>
                            <a:srgbClr val="2929E9"/>
                          </a:solidFill>
                          <a:latin typeface="Arial Black" panose="020B0A04020102020204" pitchFamily="34" charset="0"/>
                        </a:rPr>
                        <a:t>Ingrijiri</a:t>
                      </a:r>
                      <a:r>
                        <a:rPr lang="en-US" sz="1200" b="1" dirty="0" smtClean="0">
                          <a:solidFill>
                            <a:srgbClr val="2929E9"/>
                          </a:solidFill>
                          <a:latin typeface="Arial Black" panose="020B0A04020102020204" pitchFamily="34" charset="0"/>
                        </a:rPr>
                        <a:t> la </a:t>
                      </a:r>
                      <a:r>
                        <a:rPr lang="en-US" sz="1200" b="1" dirty="0" err="1" smtClean="0">
                          <a:solidFill>
                            <a:srgbClr val="2929E9"/>
                          </a:solidFill>
                          <a:latin typeface="Arial Black" panose="020B0A04020102020204" pitchFamily="34" charset="0"/>
                        </a:rPr>
                        <a:t>domiciliu</a:t>
                      </a:r>
                      <a:r>
                        <a:rPr lang="en-US" sz="1200" b="1" dirty="0" smtClean="0">
                          <a:solidFill>
                            <a:srgbClr val="2929E9"/>
                          </a:solidFill>
                          <a:latin typeface="Arial Black" panose="020B0A04020102020204" pitchFamily="34" charset="0"/>
                        </a:rPr>
                        <a:t>/2003</a:t>
                      </a:r>
                      <a:endParaRPr lang="ro-RO" sz="1200" b="1" dirty="0">
                        <a:solidFill>
                          <a:srgbClr val="2929E9"/>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26</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0,25</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57</a:t>
                      </a:r>
                      <a:endParaRPr lang="ro-RO" sz="1200" b="1" dirty="0">
                        <a:latin typeface="Arial Black" panose="020B0A04020102020204" pitchFamily="34" charset="0"/>
                      </a:endParaRPr>
                    </a:p>
                  </a:txBody>
                  <a:tcPr/>
                </a:tc>
              </a:tr>
              <a:tr h="386096">
                <a:tc>
                  <a:txBody>
                    <a:bodyPr/>
                    <a:lstStyle/>
                    <a:p>
                      <a:pPr algn="l"/>
                      <a:r>
                        <a:rPr lang="en-US" sz="1200" b="1" dirty="0" err="1" smtClean="0">
                          <a:solidFill>
                            <a:srgbClr val="FF0000"/>
                          </a:solidFill>
                          <a:latin typeface="Arial Black" panose="020B0A04020102020204" pitchFamily="34" charset="0"/>
                        </a:rPr>
                        <a:t>Dializa</a:t>
                      </a:r>
                      <a:r>
                        <a:rPr lang="en-US" sz="1200" b="1" dirty="0" smtClean="0">
                          <a:solidFill>
                            <a:srgbClr val="FF0000"/>
                          </a:solidFill>
                          <a:latin typeface="Arial Black" panose="020B0A04020102020204" pitchFamily="34" charset="0"/>
                        </a:rPr>
                        <a:t> </a:t>
                      </a:r>
                      <a:r>
                        <a:rPr lang="en-US" sz="1200" b="1" dirty="0" err="1" smtClean="0">
                          <a:solidFill>
                            <a:srgbClr val="FF0000"/>
                          </a:solidFill>
                          <a:latin typeface="Arial Black" panose="020B0A04020102020204" pitchFamily="34" charset="0"/>
                        </a:rPr>
                        <a:t>si</a:t>
                      </a:r>
                      <a:r>
                        <a:rPr lang="en-US" sz="1200" b="1" dirty="0" smtClean="0">
                          <a:solidFill>
                            <a:srgbClr val="FF0000"/>
                          </a:solidFill>
                          <a:latin typeface="Arial Black" panose="020B0A04020102020204" pitchFamily="34" charset="0"/>
                        </a:rPr>
                        <a:t> </a:t>
                      </a:r>
                      <a:r>
                        <a:rPr lang="en-US" sz="1200" b="1" dirty="0" err="1" smtClean="0">
                          <a:solidFill>
                            <a:srgbClr val="FF0000"/>
                          </a:solidFill>
                          <a:latin typeface="Arial Black" panose="020B0A04020102020204" pitchFamily="34" charset="0"/>
                        </a:rPr>
                        <a:t>hemodializa</a:t>
                      </a:r>
                      <a:endParaRPr lang="ro-RO" sz="1200" b="1" dirty="0">
                        <a:solidFill>
                          <a:srgbClr val="FF0000"/>
                        </a:solidFill>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0</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1</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4,09</a:t>
                      </a:r>
                      <a:endParaRPr lang="ro-RO" sz="1200" b="1" dirty="0">
                        <a:latin typeface="Arial Black" panose="020B0A04020102020204" pitchFamily="34" charset="0"/>
                      </a:endParaRPr>
                    </a:p>
                  </a:txBody>
                  <a:tcPr/>
                </a:tc>
                <a:tc>
                  <a:txBody>
                    <a:bodyPr/>
                    <a:lstStyle/>
                    <a:p>
                      <a:pPr algn="ctr"/>
                      <a:r>
                        <a:rPr lang="en-US" sz="1200" b="1" dirty="0" smtClean="0">
                          <a:latin typeface="Arial Black" panose="020B0A04020102020204" pitchFamily="34" charset="0"/>
                        </a:rPr>
                        <a:t>954,7</a:t>
                      </a:r>
                      <a:endParaRPr lang="ro-RO" sz="1200" b="1" dirty="0">
                        <a:latin typeface="Arial Black" panose="020B0A04020102020204" pitchFamily="34" charset="0"/>
                      </a:endParaRPr>
                    </a:p>
                  </a:txBody>
                  <a:tcPr/>
                </a:tc>
              </a:tr>
            </a:tbl>
          </a:graphicData>
        </a:graphic>
      </p:graphicFrame>
    </p:spTree>
    <p:extLst>
      <p:ext uri="{BB962C8B-B14F-4D97-AF65-F5344CB8AC3E}">
        <p14:creationId xmlns:p14="http://schemas.microsoft.com/office/powerpoint/2010/main" val="1104864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rgbClr val="FFFF00"/>
          </a:solidFill>
        </p:spPr>
        <p:txBody>
          <a:bodyPr>
            <a:normAutofit/>
          </a:bodyPr>
          <a:lstStyle/>
          <a:p>
            <a:r>
              <a:rPr lang="en-US" sz="2000" b="1" dirty="0" smtClean="0">
                <a:solidFill>
                  <a:srgbClr val="FF0000"/>
                </a:solidFill>
              </a:rPr>
              <a:t>VI.SEVICII MEDICALE EXTERNE UE FINANTATE DIN FONDURI PUBLICE</a:t>
            </a:r>
            <a:endParaRPr lang="ro-RO" sz="2000" b="1"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3321849"/>
              </p:ext>
            </p:extLst>
          </p:nvPr>
        </p:nvGraphicFramePr>
        <p:xfrm>
          <a:off x="467544" y="3140968"/>
          <a:ext cx="8229600" cy="2110916"/>
        </p:xfrm>
        <a:graphic>
          <a:graphicData uri="http://schemas.openxmlformats.org/drawingml/2006/table">
            <a:tbl>
              <a:tblPr firstRow="1" bandRow="1">
                <a:tableStyleId>{8A107856-5554-42FB-B03E-39F5DBC370BA}</a:tableStyleId>
              </a:tblPr>
              <a:tblGrid>
                <a:gridCol w="2664296"/>
                <a:gridCol w="1872208"/>
                <a:gridCol w="1872208"/>
                <a:gridCol w="1820888"/>
              </a:tblGrid>
              <a:tr h="1044116">
                <a:tc>
                  <a:txBody>
                    <a:bodyPr/>
                    <a:lstStyle/>
                    <a:p>
                      <a:pPr algn="ctr"/>
                      <a:r>
                        <a:rPr lang="en-US" sz="1600" b="1" dirty="0" err="1" smtClean="0">
                          <a:solidFill>
                            <a:srgbClr val="C00000"/>
                          </a:solidFill>
                          <a:latin typeface="Arial Black" panose="020B0A04020102020204" pitchFamily="34" charset="0"/>
                        </a:rPr>
                        <a:t>Servicii</a:t>
                      </a:r>
                      <a:endParaRPr lang="ro-RO" sz="1600" b="1" dirty="0">
                        <a:solidFill>
                          <a:srgbClr val="C00000"/>
                        </a:solidFill>
                        <a:latin typeface="Arial Black" panose="020B0A04020102020204" pitchFamily="34" charset="0"/>
                      </a:endParaRPr>
                    </a:p>
                  </a:txBody>
                  <a:tcPr/>
                </a:tc>
                <a:tc>
                  <a:txBody>
                    <a:bodyPr/>
                    <a:lstStyle/>
                    <a:p>
                      <a:pPr algn="ctr"/>
                      <a:r>
                        <a:rPr lang="en-US" sz="1600" b="1" dirty="0" smtClean="0">
                          <a:solidFill>
                            <a:srgbClr val="C00000"/>
                          </a:solidFill>
                          <a:latin typeface="Arial Black" panose="020B0A04020102020204" pitchFamily="34" charset="0"/>
                        </a:rPr>
                        <a:t>1999</a:t>
                      </a:r>
                    </a:p>
                    <a:p>
                      <a:pPr algn="ctr"/>
                      <a:r>
                        <a:rPr lang="en-US" sz="1600" b="1" dirty="0" smtClean="0">
                          <a:solidFill>
                            <a:srgbClr val="C00000"/>
                          </a:solidFill>
                          <a:latin typeface="Arial Black" panose="020B0A04020102020204" pitchFamily="34" charset="0"/>
                        </a:rPr>
                        <a:t>Mil</a:t>
                      </a:r>
                      <a:r>
                        <a:rPr lang="en-US" sz="1600" b="1" baseline="0" dirty="0" smtClean="0">
                          <a:solidFill>
                            <a:srgbClr val="C00000"/>
                          </a:solidFill>
                          <a:latin typeface="Arial Black" panose="020B0A04020102020204" pitchFamily="34" charset="0"/>
                        </a:rPr>
                        <a:t> lei</a:t>
                      </a:r>
                      <a:endParaRPr lang="ro-RO" sz="1600" b="1" dirty="0">
                        <a:solidFill>
                          <a:srgbClr val="C00000"/>
                        </a:solidFill>
                        <a:latin typeface="Arial Black" panose="020B0A04020102020204" pitchFamily="34" charset="0"/>
                      </a:endParaRPr>
                    </a:p>
                  </a:txBody>
                  <a:tcPr/>
                </a:tc>
                <a:tc>
                  <a:txBody>
                    <a:bodyPr/>
                    <a:lstStyle/>
                    <a:p>
                      <a:pPr algn="ctr"/>
                      <a:r>
                        <a:rPr lang="en-US" sz="1600" b="1" dirty="0" smtClean="0">
                          <a:solidFill>
                            <a:srgbClr val="C00000"/>
                          </a:solidFill>
                          <a:latin typeface="Arial Black" panose="020B0A04020102020204" pitchFamily="34" charset="0"/>
                        </a:rPr>
                        <a:t>2007</a:t>
                      </a:r>
                    </a:p>
                    <a:p>
                      <a:pPr algn="ctr"/>
                      <a:r>
                        <a:rPr lang="en-US" sz="1600" b="1" dirty="0" smtClean="0">
                          <a:solidFill>
                            <a:srgbClr val="C00000"/>
                          </a:solidFill>
                          <a:latin typeface="Arial Black" panose="020B0A04020102020204" pitchFamily="34" charset="0"/>
                        </a:rPr>
                        <a:t>Mil lei</a:t>
                      </a:r>
                      <a:endParaRPr lang="ro-RO" sz="1600" b="1" dirty="0">
                        <a:solidFill>
                          <a:srgbClr val="C00000"/>
                        </a:solidFill>
                        <a:latin typeface="Arial Black" panose="020B0A04020102020204" pitchFamily="34" charset="0"/>
                      </a:endParaRPr>
                    </a:p>
                  </a:txBody>
                  <a:tcPr/>
                </a:tc>
                <a:tc>
                  <a:txBody>
                    <a:bodyPr/>
                    <a:lstStyle/>
                    <a:p>
                      <a:pPr algn="ctr"/>
                      <a:r>
                        <a:rPr lang="en-US" sz="1600" b="1" dirty="0" smtClean="0">
                          <a:solidFill>
                            <a:srgbClr val="C00000"/>
                          </a:solidFill>
                          <a:latin typeface="Arial Black" panose="020B0A04020102020204" pitchFamily="34" charset="0"/>
                        </a:rPr>
                        <a:t>2017</a:t>
                      </a:r>
                    </a:p>
                    <a:p>
                      <a:pPr algn="ctr"/>
                      <a:r>
                        <a:rPr lang="en-US" sz="1600" b="1" dirty="0" smtClean="0">
                          <a:solidFill>
                            <a:srgbClr val="C00000"/>
                          </a:solidFill>
                          <a:latin typeface="Arial Black" panose="020B0A04020102020204" pitchFamily="34" charset="0"/>
                        </a:rPr>
                        <a:t>Mil lei</a:t>
                      </a:r>
                      <a:endParaRPr lang="ro-RO" sz="1600" b="1" dirty="0">
                        <a:solidFill>
                          <a:srgbClr val="C00000"/>
                        </a:solidFill>
                        <a:latin typeface="Arial Black" panose="020B0A04020102020204" pitchFamily="34" charset="0"/>
                      </a:endParaRPr>
                    </a:p>
                  </a:txBody>
                  <a:tcPr/>
                </a:tc>
              </a:tr>
              <a:tr h="1044116">
                <a:tc>
                  <a:txBody>
                    <a:bodyPr/>
                    <a:lstStyle/>
                    <a:p>
                      <a:r>
                        <a:rPr lang="en-US" sz="1600" b="1" dirty="0" err="1" smtClean="0">
                          <a:solidFill>
                            <a:srgbClr val="2929E9"/>
                          </a:solidFill>
                          <a:latin typeface="Arial Black" panose="020B0A04020102020204" pitchFamily="34" charset="0"/>
                        </a:rPr>
                        <a:t>Prestatii</a:t>
                      </a:r>
                      <a:r>
                        <a:rPr lang="en-US" sz="1600" b="1" baseline="0" dirty="0" smtClean="0">
                          <a:solidFill>
                            <a:srgbClr val="2929E9"/>
                          </a:solidFill>
                          <a:latin typeface="Arial Black" panose="020B0A04020102020204" pitchFamily="34" charset="0"/>
                        </a:rPr>
                        <a:t> </a:t>
                      </a:r>
                      <a:r>
                        <a:rPr lang="en-US" sz="1600" b="1" baseline="0" dirty="0" err="1" smtClean="0">
                          <a:solidFill>
                            <a:srgbClr val="2929E9"/>
                          </a:solidFill>
                          <a:latin typeface="Arial Black" panose="020B0A04020102020204" pitchFamily="34" charset="0"/>
                        </a:rPr>
                        <a:t>medicale</a:t>
                      </a:r>
                      <a:r>
                        <a:rPr lang="en-US" sz="1600" b="1" baseline="0" dirty="0" smtClean="0">
                          <a:solidFill>
                            <a:srgbClr val="2929E9"/>
                          </a:solidFill>
                          <a:latin typeface="Arial Black" panose="020B0A04020102020204" pitchFamily="34" charset="0"/>
                        </a:rPr>
                        <a:t> </a:t>
                      </a:r>
                      <a:r>
                        <a:rPr lang="en-US" sz="1600" b="1" baseline="0" dirty="0" err="1" smtClean="0">
                          <a:solidFill>
                            <a:srgbClr val="2929E9"/>
                          </a:solidFill>
                          <a:latin typeface="Arial Black" panose="020B0A04020102020204" pitchFamily="34" charset="0"/>
                        </a:rPr>
                        <a:t>acordate</a:t>
                      </a:r>
                      <a:r>
                        <a:rPr lang="en-US" sz="1600" b="1" baseline="0" dirty="0" smtClean="0">
                          <a:solidFill>
                            <a:srgbClr val="2929E9"/>
                          </a:solidFill>
                          <a:latin typeface="Arial Black" panose="020B0A04020102020204" pitchFamily="34" charset="0"/>
                        </a:rPr>
                        <a:t> </a:t>
                      </a:r>
                      <a:r>
                        <a:rPr lang="en-US" sz="1600" b="1" baseline="0" dirty="0" err="1" smtClean="0">
                          <a:solidFill>
                            <a:srgbClr val="2929E9"/>
                          </a:solidFill>
                          <a:latin typeface="Arial Black" panose="020B0A04020102020204" pitchFamily="34" charset="0"/>
                        </a:rPr>
                        <a:t>cetatenilor</a:t>
                      </a:r>
                      <a:r>
                        <a:rPr lang="en-US" sz="1600" b="1" baseline="0" dirty="0" smtClean="0">
                          <a:solidFill>
                            <a:srgbClr val="2929E9"/>
                          </a:solidFill>
                          <a:latin typeface="Arial Black" panose="020B0A04020102020204" pitchFamily="34" charset="0"/>
                        </a:rPr>
                        <a:t> </a:t>
                      </a:r>
                      <a:r>
                        <a:rPr lang="en-US" sz="1600" b="1" baseline="0" dirty="0" err="1" smtClean="0">
                          <a:solidFill>
                            <a:srgbClr val="2929E9"/>
                          </a:solidFill>
                          <a:latin typeface="Arial Black" panose="020B0A04020102020204" pitchFamily="34" charset="0"/>
                        </a:rPr>
                        <a:t>romani</a:t>
                      </a:r>
                      <a:r>
                        <a:rPr lang="en-US" sz="1600" b="1" baseline="0" dirty="0" smtClean="0">
                          <a:solidFill>
                            <a:srgbClr val="2929E9"/>
                          </a:solidFill>
                          <a:latin typeface="Arial Black" panose="020B0A04020102020204" pitchFamily="34" charset="0"/>
                        </a:rPr>
                        <a:t> </a:t>
                      </a:r>
                      <a:r>
                        <a:rPr lang="en-US" sz="1600" b="1" baseline="0" dirty="0" err="1" smtClean="0">
                          <a:solidFill>
                            <a:srgbClr val="2929E9"/>
                          </a:solidFill>
                          <a:latin typeface="Arial Black" panose="020B0A04020102020204" pitchFamily="34" charset="0"/>
                        </a:rPr>
                        <a:t>intr</a:t>
                      </a:r>
                      <a:r>
                        <a:rPr lang="en-US" sz="1600" b="1" baseline="0" dirty="0" smtClean="0">
                          <a:solidFill>
                            <a:srgbClr val="2929E9"/>
                          </a:solidFill>
                          <a:latin typeface="Arial Black" panose="020B0A04020102020204" pitchFamily="34" charset="0"/>
                        </a:rPr>
                        <a:t>-un stat </a:t>
                      </a:r>
                      <a:r>
                        <a:rPr lang="en-US" sz="1600" b="1" baseline="0" dirty="0" err="1" smtClean="0">
                          <a:solidFill>
                            <a:srgbClr val="2929E9"/>
                          </a:solidFill>
                          <a:latin typeface="Arial Black" panose="020B0A04020102020204" pitchFamily="34" charset="0"/>
                        </a:rPr>
                        <a:t>membru</a:t>
                      </a:r>
                      <a:r>
                        <a:rPr lang="en-US" sz="1600" b="1" baseline="0" dirty="0" smtClean="0">
                          <a:solidFill>
                            <a:srgbClr val="2929E9"/>
                          </a:solidFill>
                          <a:latin typeface="Arial Black" panose="020B0A04020102020204" pitchFamily="34" charset="0"/>
                        </a:rPr>
                        <a:t> al UE</a:t>
                      </a:r>
                      <a:endParaRPr lang="ro-RO" sz="1600" b="1" dirty="0">
                        <a:solidFill>
                          <a:srgbClr val="2929E9"/>
                        </a:solidFill>
                        <a:latin typeface="Arial Black" panose="020B0A04020102020204" pitchFamily="34" charset="0"/>
                      </a:endParaRPr>
                    </a:p>
                  </a:txBody>
                  <a:tcPr/>
                </a:tc>
                <a:tc>
                  <a:txBody>
                    <a:bodyPr/>
                    <a:lstStyle/>
                    <a:p>
                      <a:pPr algn="ctr"/>
                      <a:r>
                        <a:rPr lang="en-US" sz="1600" b="1" dirty="0" smtClean="0">
                          <a:solidFill>
                            <a:srgbClr val="2929E9"/>
                          </a:solidFill>
                          <a:latin typeface="Arial Black" panose="020B0A04020102020204" pitchFamily="34" charset="0"/>
                        </a:rPr>
                        <a:t>0</a:t>
                      </a:r>
                      <a:endParaRPr lang="ro-RO" sz="1600" b="1" dirty="0">
                        <a:solidFill>
                          <a:srgbClr val="2929E9"/>
                        </a:solidFill>
                        <a:latin typeface="Arial Black" panose="020B0A04020102020204" pitchFamily="34" charset="0"/>
                      </a:endParaRPr>
                    </a:p>
                  </a:txBody>
                  <a:tcPr/>
                </a:tc>
                <a:tc>
                  <a:txBody>
                    <a:bodyPr/>
                    <a:lstStyle/>
                    <a:p>
                      <a:pPr algn="ctr"/>
                      <a:r>
                        <a:rPr lang="en-US" sz="1600" b="1" dirty="0" smtClean="0">
                          <a:solidFill>
                            <a:srgbClr val="2929E9"/>
                          </a:solidFill>
                          <a:latin typeface="Arial Black" panose="020B0A04020102020204" pitchFamily="34" charset="0"/>
                        </a:rPr>
                        <a:t>0,1</a:t>
                      </a:r>
                      <a:endParaRPr lang="ro-RO" sz="1600" b="1" dirty="0">
                        <a:solidFill>
                          <a:srgbClr val="2929E9"/>
                        </a:solidFill>
                        <a:latin typeface="Arial Black" panose="020B0A04020102020204" pitchFamily="34" charset="0"/>
                      </a:endParaRPr>
                    </a:p>
                  </a:txBody>
                  <a:tcPr/>
                </a:tc>
                <a:tc>
                  <a:txBody>
                    <a:bodyPr/>
                    <a:lstStyle/>
                    <a:p>
                      <a:pPr algn="ctr"/>
                      <a:r>
                        <a:rPr lang="en-US" sz="1600" b="1" dirty="0" smtClean="0">
                          <a:solidFill>
                            <a:srgbClr val="2929E9"/>
                          </a:solidFill>
                          <a:latin typeface="Arial Black" panose="020B0A04020102020204" pitchFamily="34" charset="0"/>
                        </a:rPr>
                        <a:t>501,7</a:t>
                      </a:r>
                    </a:p>
                    <a:p>
                      <a:pPr algn="ctr"/>
                      <a:endParaRPr lang="en-US" sz="1600" b="1" dirty="0" smtClean="0">
                        <a:solidFill>
                          <a:srgbClr val="2929E9"/>
                        </a:solidFill>
                        <a:latin typeface="Arial Black" panose="020B0A04020102020204" pitchFamily="34" charset="0"/>
                      </a:endParaRPr>
                    </a:p>
                    <a:p>
                      <a:pPr algn="ctr"/>
                      <a:r>
                        <a:rPr lang="en-US" sz="1600" b="1" dirty="0" smtClean="0">
                          <a:solidFill>
                            <a:srgbClr val="FF0000"/>
                          </a:solidFill>
                          <a:latin typeface="Arial Black" panose="020B0A04020102020204" pitchFamily="34" charset="0"/>
                        </a:rPr>
                        <a:t>2,15% din total </a:t>
                      </a:r>
                      <a:r>
                        <a:rPr lang="en-US" sz="1600" b="1" dirty="0" err="1" smtClean="0">
                          <a:solidFill>
                            <a:srgbClr val="FF0000"/>
                          </a:solidFill>
                          <a:latin typeface="Arial Black" panose="020B0A04020102020204" pitchFamily="34" charset="0"/>
                        </a:rPr>
                        <a:t>buget</a:t>
                      </a:r>
                      <a:endParaRPr lang="ro-RO" sz="1600" b="1" dirty="0">
                        <a:solidFill>
                          <a:srgbClr val="FF0000"/>
                        </a:solidFill>
                        <a:latin typeface="Arial Black" panose="020B0A04020102020204" pitchFamily="34" charset="0"/>
                      </a:endParaRPr>
                    </a:p>
                  </a:txBody>
                  <a:tcPr/>
                </a:tc>
              </a:tr>
            </a:tbl>
          </a:graphicData>
        </a:graphic>
      </p:graphicFrame>
    </p:spTree>
    <p:extLst>
      <p:ext uri="{BB962C8B-B14F-4D97-AF65-F5344CB8AC3E}">
        <p14:creationId xmlns:p14="http://schemas.microsoft.com/office/powerpoint/2010/main" val="4003176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99CCFF"/>
          </a:solidFill>
        </p:spPr>
        <p:txBody>
          <a:bodyPr>
            <a:normAutofit/>
          </a:bodyPr>
          <a:lstStyle/>
          <a:p>
            <a:r>
              <a:rPr lang="en-US" sz="2000" b="1" dirty="0" smtClean="0">
                <a:solidFill>
                  <a:srgbClr val="FF0000"/>
                </a:solidFill>
              </a:rPr>
              <a:t>VII.CASA DE ASIGURARI DE SANATATE BISTRITA –NASAUD</a:t>
            </a:r>
            <a:br>
              <a:rPr lang="en-US" sz="2000" b="1" dirty="0" smtClean="0">
                <a:solidFill>
                  <a:srgbClr val="FF0000"/>
                </a:solidFill>
              </a:rPr>
            </a:br>
            <a:r>
              <a:rPr lang="en-US" sz="2000" b="1" dirty="0" smtClean="0">
                <a:solidFill>
                  <a:srgbClr val="FF0000"/>
                </a:solidFill>
              </a:rPr>
              <a:t>1999-2017</a:t>
            </a:r>
            <a:endParaRPr lang="ro-RO" sz="2000" b="1" dirty="0">
              <a:solidFill>
                <a:srgbClr val="FF0000"/>
              </a:solidFill>
            </a:endParaRPr>
          </a:p>
        </p:txBody>
      </p:sp>
      <p:sp>
        <p:nvSpPr>
          <p:cNvPr id="3" name="Content Placeholder 2"/>
          <p:cNvSpPr>
            <a:spLocks noGrp="1"/>
          </p:cNvSpPr>
          <p:nvPr>
            <p:ph idx="1"/>
          </p:nvPr>
        </p:nvSpPr>
        <p:spPr>
          <a:xfrm>
            <a:off x="457200" y="1124744"/>
            <a:ext cx="8229600" cy="5400600"/>
          </a:xfrm>
        </p:spPr>
        <p:txBody>
          <a:bodyPr>
            <a:noAutofit/>
          </a:bodyPr>
          <a:lstStyle/>
          <a:p>
            <a:pPr marL="0" indent="0">
              <a:buNone/>
            </a:pPr>
            <a:r>
              <a:rPr lang="en-US" sz="1600" b="1" i="1" u="sng" dirty="0" smtClean="0">
                <a:solidFill>
                  <a:srgbClr val="FF0000"/>
                </a:solidFill>
                <a:latin typeface="Arial Black" panose="020B0A04020102020204" pitchFamily="34" charset="0"/>
              </a:rPr>
              <a:t>1.INFIINTARE</a:t>
            </a:r>
          </a:p>
          <a:p>
            <a:pPr marL="0" indent="0">
              <a:buNone/>
            </a:pPr>
            <a:endParaRPr lang="en-US" sz="1600" b="1" dirty="0">
              <a:solidFill>
                <a:srgbClr val="FF0000"/>
              </a:solidFill>
              <a:latin typeface="Arial Black" panose="020B0A04020102020204" pitchFamily="34" charset="0"/>
            </a:endParaRPr>
          </a:p>
          <a:p>
            <a:pPr marL="0" indent="0">
              <a:buNone/>
            </a:pPr>
            <a:r>
              <a:rPr lang="en-US" sz="1600" b="1" dirty="0" smtClean="0">
                <a:solidFill>
                  <a:srgbClr val="2929E9"/>
                </a:solidFill>
                <a:latin typeface="Arial Black" panose="020B0A04020102020204" pitchFamily="34" charset="0"/>
              </a:rPr>
              <a:t>-</a:t>
            </a:r>
            <a:r>
              <a:rPr lang="en-US" sz="1600" b="1" dirty="0" err="1" smtClean="0">
                <a:solidFill>
                  <a:srgbClr val="2929E9"/>
                </a:solidFill>
                <a:latin typeface="Arial Black" panose="020B0A04020102020204" pitchFamily="34" charset="0"/>
              </a:rPr>
              <a:t>Ordinul</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Ministrului</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Sanatatii</a:t>
            </a:r>
            <a:r>
              <a:rPr lang="en-US" sz="1600" b="1" dirty="0" smtClean="0">
                <a:solidFill>
                  <a:srgbClr val="2929E9"/>
                </a:solidFill>
                <a:latin typeface="Arial Black" panose="020B0A04020102020204" pitchFamily="34" charset="0"/>
              </a:rPr>
              <a:t> nr.989/22.12.1998,pentru </a:t>
            </a:r>
            <a:r>
              <a:rPr lang="en-US" sz="1600" b="1" dirty="0" err="1" smtClean="0">
                <a:solidFill>
                  <a:srgbClr val="2929E9"/>
                </a:solidFill>
                <a:latin typeface="Arial Black" panose="020B0A04020102020204" pitchFamily="34" charset="0"/>
              </a:rPr>
              <a:t>stbilirea</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criteriilor</a:t>
            </a:r>
            <a:r>
              <a:rPr lang="en-US" sz="1600" b="1" dirty="0" smtClean="0">
                <a:solidFill>
                  <a:srgbClr val="2929E9"/>
                </a:solidFill>
                <a:latin typeface="Arial Black" panose="020B0A04020102020204" pitchFamily="34" charset="0"/>
              </a:rPr>
              <a:t> de </a:t>
            </a:r>
            <a:r>
              <a:rPr lang="en-US" sz="1600" b="1" dirty="0" err="1" smtClean="0">
                <a:solidFill>
                  <a:srgbClr val="2929E9"/>
                </a:solidFill>
                <a:latin typeface="Arial Black" panose="020B0A04020102020204" pitchFamily="34" charset="0"/>
              </a:rPr>
              <a:t>organizare</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si</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functionare</a:t>
            </a:r>
            <a:r>
              <a:rPr lang="en-US" sz="1600" b="1" dirty="0" smtClean="0">
                <a:solidFill>
                  <a:srgbClr val="2929E9"/>
                </a:solidFill>
                <a:latin typeface="Arial Black" panose="020B0A04020102020204" pitchFamily="34" charset="0"/>
              </a:rPr>
              <a:t> a </a:t>
            </a:r>
            <a:r>
              <a:rPr lang="en-US" sz="1600" b="1" dirty="0" err="1" smtClean="0">
                <a:solidFill>
                  <a:srgbClr val="2929E9"/>
                </a:solidFill>
                <a:latin typeface="Arial Black" panose="020B0A04020102020204" pitchFamily="34" charset="0"/>
              </a:rPr>
              <a:t>Caselor</a:t>
            </a:r>
            <a:r>
              <a:rPr lang="en-US" sz="1600" b="1" dirty="0" smtClean="0">
                <a:solidFill>
                  <a:srgbClr val="2929E9"/>
                </a:solidFill>
                <a:latin typeface="Arial Black" panose="020B0A04020102020204" pitchFamily="34" charset="0"/>
              </a:rPr>
              <a:t> de </a:t>
            </a:r>
            <a:r>
              <a:rPr lang="en-US" sz="1600" b="1" dirty="0" err="1" smtClean="0">
                <a:solidFill>
                  <a:srgbClr val="2929E9"/>
                </a:solidFill>
                <a:latin typeface="Arial Black" panose="020B0A04020102020204" pitchFamily="34" charset="0"/>
              </a:rPr>
              <a:t>asigurari</a:t>
            </a:r>
            <a:r>
              <a:rPr lang="en-US" sz="1600" b="1" dirty="0" smtClean="0">
                <a:solidFill>
                  <a:srgbClr val="2929E9"/>
                </a:solidFill>
                <a:latin typeface="Arial Black" panose="020B0A04020102020204" pitchFamily="34" charset="0"/>
              </a:rPr>
              <a:t> de </a:t>
            </a:r>
            <a:r>
              <a:rPr lang="en-US" sz="1600" b="1" dirty="0" err="1" smtClean="0">
                <a:solidFill>
                  <a:srgbClr val="2929E9"/>
                </a:solidFill>
                <a:latin typeface="Arial Black" panose="020B0A04020102020204" pitchFamily="34" charset="0"/>
              </a:rPr>
              <a:t>sanatate</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judetene</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si</a:t>
            </a:r>
            <a:r>
              <a:rPr lang="en-US" sz="1600" b="1" dirty="0" smtClean="0">
                <a:solidFill>
                  <a:srgbClr val="2929E9"/>
                </a:solidFill>
                <a:latin typeface="Arial Black" panose="020B0A04020102020204" pitchFamily="34" charset="0"/>
              </a:rPr>
              <a:t> a </a:t>
            </a:r>
            <a:r>
              <a:rPr lang="en-US" sz="1600" b="1" dirty="0" err="1" smtClean="0">
                <a:solidFill>
                  <a:srgbClr val="2929E9"/>
                </a:solidFill>
                <a:latin typeface="Arial Black" panose="020B0A04020102020204" pitchFamily="34" charset="0"/>
              </a:rPr>
              <a:t>Municipiului</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Bucuresti,precum</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si</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conducerea</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executiva</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interimara</a:t>
            </a:r>
            <a:r>
              <a:rPr lang="en-US" sz="1600" b="1" dirty="0" smtClean="0">
                <a:solidFill>
                  <a:srgbClr val="2929E9"/>
                </a:solidFill>
                <a:latin typeface="Arial Black" panose="020B0A04020102020204" pitchFamily="34" charset="0"/>
              </a:rPr>
              <a:t> a </a:t>
            </a:r>
            <a:r>
              <a:rPr lang="en-US" sz="1600" b="1" dirty="0" err="1" smtClean="0">
                <a:solidFill>
                  <a:srgbClr val="2929E9"/>
                </a:solidFill>
                <a:latin typeface="Arial Black" panose="020B0A04020102020204" pitchFamily="34" charset="0"/>
              </a:rPr>
              <a:t>acestora</a:t>
            </a:r>
            <a:endParaRPr lang="en-US" sz="1600" b="1" dirty="0" smtClean="0">
              <a:solidFill>
                <a:srgbClr val="2929E9"/>
              </a:solidFill>
              <a:latin typeface="Arial Black" panose="020B0A04020102020204" pitchFamily="34" charset="0"/>
            </a:endParaRPr>
          </a:p>
          <a:p>
            <a:pPr marL="0" indent="0">
              <a:buNone/>
            </a:pPr>
            <a:endParaRPr lang="en-US" sz="1600" b="1" dirty="0">
              <a:solidFill>
                <a:srgbClr val="2929E9"/>
              </a:solidFill>
              <a:latin typeface="Arial Black" panose="020B0A04020102020204" pitchFamily="34" charset="0"/>
            </a:endParaRPr>
          </a:p>
          <a:p>
            <a:pPr marL="0" indent="0">
              <a:buNone/>
            </a:pPr>
            <a:r>
              <a:rPr lang="en-US" sz="1600" b="1" dirty="0" smtClean="0">
                <a:solidFill>
                  <a:srgbClr val="2929E9"/>
                </a:solidFill>
                <a:latin typeface="Arial Black" panose="020B0A04020102020204" pitchFamily="34" charset="0"/>
              </a:rPr>
              <a:t>-</a:t>
            </a:r>
            <a:r>
              <a:rPr lang="en-US" sz="1600" b="1" dirty="0" err="1" smtClean="0">
                <a:solidFill>
                  <a:srgbClr val="2929E9"/>
                </a:solidFill>
                <a:latin typeface="Arial Black" panose="020B0A04020102020204" pitchFamily="34" charset="0"/>
              </a:rPr>
              <a:t>Statutul</a:t>
            </a:r>
            <a:r>
              <a:rPr lang="en-US" sz="1600" b="1" dirty="0" smtClean="0">
                <a:solidFill>
                  <a:srgbClr val="2929E9"/>
                </a:solidFill>
                <a:latin typeface="Arial Black" panose="020B0A04020102020204" pitchFamily="34" charset="0"/>
              </a:rPr>
              <a:t>  de </a:t>
            </a:r>
            <a:r>
              <a:rPr lang="en-US" sz="1600" b="1" dirty="0" err="1" smtClean="0">
                <a:solidFill>
                  <a:srgbClr val="2929E9"/>
                </a:solidFill>
                <a:latin typeface="Arial Black" panose="020B0A04020102020204" pitchFamily="34" charset="0"/>
              </a:rPr>
              <a:t>functionare</a:t>
            </a:r>
            <a:r>
              <a:rPr lang="en-US" sz="1600" b="1" dirty="0" smtClean="0">
                <a:solidFill>
                  <a:srgbClr val="2929E9"/>
                </a:solidFill>
                <a:latin typeface="Arial Black" panose="020B0A04020102020204" pitchFamily="34" charset="0"/>
              </a:rPr>
              <a:t> al CNAS </a:t>
            </a:r>
            <a:r>
              <a:rPr lang="en-US" sz="1600" b="1" dirty="0" err="1" smtClean="0">
                <a:solidFill>
                  <a:srgbClr val="2929E9"/>
                </a:solidFill>
                <a:latin typeface="Arial Black" panose="020B0A04020102020204" pitchFamily="34" charset="0"/>
              </a:rPr>
              <a:t>aprobat</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prin</a:t>
            </a:r>
            <a:r>
              <a:rPr lang="en-US" sz="1600" b="1" dirty="0" smtClean="0">
                <a:solidFill>
                  <a:srgbClr val="2929E9"/>
                </a:solidFill>
                <a:latin typeface="Arial Black" panose="020B0A04020102020204" pitchFamily="34" charset="0"/>
              </a:rPr>
              <a:t> HG.Nr.972/2006 cu </a:t>
            </a:r>
            <a:r>
              <a:rPr lang="en-US" sz="1600" b="1" dirty="0" err="1" smtClean="0">
                <a:solidFill>
                  <a:srgbClr val="2929E9"/>
                </a:solidFill>
                <a:latin typeface="Arial Black" panose="020B0A04020102020204" pitchFamily="34" charset="0"/>
              </a:rPr>
              <a:t>modificarile</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si</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completarile</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ulterioare</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prin</a:t>
            </a:r>
            <a:r>
              <a:rPr lang="en-US" sz="1600" b="1" dirty="0" smtClean="0">
                <a:solidFill>
                  <a:srgbClr val="2929E9"/>
                </a:solidFill>
                <a:latin typeface="Arial Black" panose="020B0A04020102020204" pitchFamily="34" charset="0"/>
              </a:rPr>
              <a:t> HG.Nr.503/2016,prin care s-au </a:t>
            </a:r>
            <a:r>
              <a:rPr lang="en-US" sz="1600" b="1" dirty="0" err="1" smtClean="0">
                <a:solidFill>
                  <a:srgbClr val="2929E9"/>
                </a:solidFill>
                <a:latin typeface="Arial Black" panose="020B0A04020102020204" pitchFamily="34" charset="0"/>
              </a:rPr>
              <a:t>stabilit</a:t>
            </a:r>
            <a:r>
              <a:rPr lang="en-US" sz="1600" b="1" dirty="0" smtClean="0">
                <a:solidFill>
                  <a:srgbClr val="2929E9"/>
                </a:solidFill>
                <a:latin typeface="Arial Black" panose="020B0A04020102020204" pitchFamily="34" charset="0"/>
              </a:rPr>
              <a:t> :</a:t>
            </a:r>
          </a:p>
          <a:p>
            <a:pPr marL="0" indent="0">
              <a:buNone/>
            </a:pPr>
            <a:r>
              <a:rPr lang="en-US" sz="1600" b="1" dirty="0">
                <a:solidFill>
                  <a:srgbClr val="2929E9"/>
                </a:solidFill>
                <a:latin typeface="Arial Black" panose="020B0A04020102020204" pitchFamily="34" charset="0"/>
              </a:rPr>
              <a:t> </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principiile</a:t>
            </a:r>
            <a:r>
              <a:rPr lang="en-US" sz="1600" b="1" dirty="0" smtClean="0">
                <a:solidFill>
                  <a:srgbClr val="2929E9"/>
                </a:solidFill>
                <a:latin typeface="Arial Black" panose="020B0A04020102020204" pitchFamily="34" charset="0"/>
              </a:rPr>
              <a:t> de </a:t>
            </a:r>
            <a:r>
              <a:rPr lang="en-US" sz="1600" b="1" dirty="0" err="1" smtClean="0">
                <a:solidFill>
                  <a:srgbClr val="2929E9"/>
                </a:solidFill>
                <a:latin typeface="Arial Black" panose="020B0A04020102020204" pitchFamily="34" charset="0"/>
              </a:rPr>
              <a:t>organizare</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si</a:t>
            </a:r>
            <a:r>
              <a:rPr lang="en-US" sz="1600" b="1" dirty="0" smtClean="0">
                <a:solidFill>
                  <a:srgbClr val="2929E9"/>
                </a:solidFill>
                <a:latin typeface="Arial Black" panose="020B0A04020102020204" pitchFamily="34" charset="0"/>
              </a:rPr>
              <a:t> de </a:t>
            </a:r>
            <a:r>
              <a:rPr lang="en-US" sz="1600" b="1" dirty="0" err="1" smtClean="0">
                <a:solidFill>
                  <a:srgbClr val="2929E9"/>
                </a:solidFill>
                <a:latin typeface="Arial Black" panose="020B0A04020102020204" pitchFamily="34" charset="0"/>
              </a:rPr>
              <a:t>functionare</a:t>
            </a:r>
            <a:endParaRPr lang="en-US" sz="1600" b="1" dirty="0" smtClean="0">
              <a:solidFill>
                <a:srgbClr val="2929E9"/>
              </a:solidFill>
              <a:latin typeface="Arial Black" panose="020B0A04020102020204" pitchFamily="34" charset="0"/>
            </a:endParaRPr>
          </a:p>
          <a:p>
            <a:pPr marL="0" indent="0">
              <a:buNone/>
            </a:pPr>
            <a:endParaRPr lang="en-US" sz="1600" b="1" dirty="0" smtClean="0">
              <a:solidFill>
                <a:srgbClr val="2929E9"/>
              </a:solidFill>
              <a:latin typeface="Arial Black" panose="020B0A04020102020204" pitchFamily="34" charset="0"/>
            </a:endParaRPr>
          </a:p>
          <a:p>
            <a:pPr marL="0" indent="0">
              <a:buNone/>
            </a:pPr>
            <a:r>
              <a:rPr lang="en-US" sz="1600" b="1" dirty="0">
                <a:solidFill>
                  <a:srgbClr val="2929E9"/>
                </a:solidFill>
                <a:latin typeface="Arial Black" panose="020B0A04020102020204" pitchFamily="34" charset="0"/>
              </a:rPr>
              <a:t> </a:t>
            </a:r>
            <a:r>
              <a:rPr lang="en-US" sz="1600" b="1" dirty="0" smtClean="0">
                <a:solidFill>
                  <a:srgbClr val="2929E9"/>
                </a:solidFill>
                <a:latin typeface="Arial Black" panose="020B0A04020102020204" pitchFamily="34" charset="0"/>
              </a:rPr>
              <a:t>       -</a:t>
            </a:r>
            <a:r>
              <a:rPr lang="en-US" sz="1600" b="1" dirty="0" err="1" smtClean="0">
                <a:solidFill>
                  <a:srgbClr val="2929E9"/>
                </a:solidFill>
                <a:latin typeface="Arial Black" panose="020B0A04020102020204" pitchFamily="34" charset="0"/>
              </a:rPr>
              <a:t>organele</a:t>
            </a:r>
            <a:r>
              <a:rPr lang="en-US" sz="1600" b="1" dirty="0" smtClean="0">
                <a:solidFill>
                  <a:srgbClr val="2929E9"/>
                </a:solidFill>
                <a:latin typeface="Arial Black" panose="020B0A04020102020204" pitchFamily="34" charset="0"/>
              </a:rPr>
              <a:t> de </a:t>
            </a:r>
            <a:r>
              <a:rPr lang="en-US" sz="1600" b="1" dirty="0" err="1" smtClean="0">
                <a:solidFill>
                  <a:srgbClr val="2929E9"/>
                </a:solidFill>
                <a:latin typeface="Arial Black" panose="020B0A04020102020204" pitchFamily="34" charset="0"/>
              </a:rPr>
              <a:t>conducere</a:t>
            </a:r>
            <a:r>
              <a:rPr lang="en-US" sz="1600" b="1" dirty="0" smtClean="0">
                <a:solidFill>
                  <a:srgbClr val="2929E9"/>
                </a:solidFill>
                <a:latin typeface="Arial Black" panose="020B0A04020102020204" pitchFamily="34" charset="0"/>
              </a:rPr>
              <a:t>:</a:t>
            </a:r>
          </a:p>
          <a:p>
            <a:pPr marL="0" indent="0">
              <a:buNone/>
            </a:pPr>
            <a:r>
              <a:rPr lang="en-US" sz="1600" b="1" dirty="0">
                <a:solidFill>
                  <a:srgbClr val="2929E9"/>
                </a:solidFill>
                <a:latin typeface="Arial Black" panose="020B0A04020102020204" pitchFamily="34" charset="0"/>
              </a:rPr>
              <a:t> </a:t>
            </a:r>
            <a:r>
              <a:rPr lang="en-US" sz="1600" b="1" dirty="0" smtClean="0">
                <a:solidFill>
                  <a:srgbClr val="2929E9"/>
                </a:solidFill>
                <a:latin typeface="Arial Black" panose="020B0A04020102020204" pitchFamily="34" charset="0"/>
              </a:rPr>
              <a:t>                   </a:t>
            </a:r>
            <a:r>
              <a:rPr lang="en-US" sz="1600" b="1" dirty="0" smtClean="0">
                <a:solidFill>
                  <a:srgbClr val="FF0000"/>
                </a:solidFill>
                <a:latin typeface="Arial Black" panose="020B0A04020102020204" pitchFamily="34" charset="0"/>
              </a:rPr>
              <a:t>CNAS</a:t>
            </a:r>
            <a:r>
              <a:rPr lang="en-US" sz="1600" b="1" dirty="0" smtClean="0">
                <a:solidFill>
                  <a:srgbClr val="2929E9"/>
                </a:solidFill>
                <a:latin typeface="Arial Black" panose="020B0A04020102020204" pitchFamily="34" charset="0"/>
              </a:rPr>
              <a:t>: </a:t>
            </a:r>
            <a:r>
              <a:rPr lang="vi-VN" sz="1600" b="1" dirty="0">
                <a:solidFill>
                  <a:srgbClr val="2929E9"/>
                </a:solidFill>
                <a:latin typeface="Arial Black" panose="020B0A04020102020204" pitchFamily="34" charset="0"/>
              </a:rPr>
              <a:t>a) </a:t>
            </a:r>
            <a:r>
              <a:rPr lang="en-US" sz="1600" b="1" dirty="0" smtClean="0">
                <a:solidFill>
                  <a:srgbClr val="2929E9"/>
                </a:solidFill>
                <a:latin typeface="Arial Black" panose="020B0A04020102020204" pitchFamily="34" charset="0"/>
              </a:rPr>
              <a:t>A</a:t>
            </a:r>
            <a:r>
              <a:rPr lang="vi-VN" sz="1600" b="1" dirty="0" smtClean="0">
                <a:solidFill>
                  <a:srgbClr val="2929E9"/>
                </a:solidFill>
                <a:latin typeface="Arial Black" panose="020B0A04020102020204" pitchFamily="34" charset="0"/>
              </a:rPr>
              <a:t>dunarea </a:t>
            </a:r>
            <a:r>
              <a:rPr lang="vi-VN" sz="1600" b="1" dirty="0">
                <a:solidFill>
                  <a:srgbClr val="2929E9"/>
                </a:solidFill>
                <a:latin typeface="Arial Black" panose="020B0A04020102020204" pitchFamily="34" charset="0"/>
              </a:rPr>
              <a:t>reprezentanților;</a:t>
            </a:r>
          </a:p>
          <a:p>
            <a:pPr marL="0" indent="0">
              <a:buNone/>
            </a:pPr>
            <a:r>
              <a:rPr lang="en-US" sz="1600" b="1" dirty="0" smtClean="0">
                <a:solidFill>
                  <a:srgbClr val="2929E9"/>
                </a:solidFill>
                <a:latin typeface="Arial Black" panose="020B0A04020102020204" pitchFamily="34" charset="0"/>
              </a:rPr>
              <a:t>                               </a:t>
            </a:r>
            <a:r>
              <a:rPr lang="vi-VN" sz="1600" b="1" dirty="0" smtClean="0">
                <a:solidFill>
                  <a:srgbClr val="2929E9"/>
                </a:solidFill>
                <a:latin typeface="Arial Black" panose="020B0A04020102020204" pitchFamily="34" charset="0"/>
              </a:rPr>
              <a:t>b</a:t>
            </a:r>
            <a:r>
              <a:rPr lang="vi-VN" sz="1600" b="1" dirty="0">
                <a:solidFill>
                  <a:srgbClr val="2929E9"/>
                </a:solidFill>
                <a:latin typeface="Arial Black" panose="020B0A04020102020204" pitchFamily="34" charset="0"/>
              </a:rPr>
              <a:t>) </a:t>
            </a:r>
            <a:r>
              <a:rPr lang="en-US" sz="1600" b="1" dirty="0" smtClean="0">
                <a:solidFill>
                  <a:srgbClr val="2929E9"/>
                </a:solidFill>
                <a:latin typeface="Arial Black" panose="020B0A04020102020204" pitchFamily="34" charset="0"/>
              </a:rPr>
              <a:t>C</a:t>
            </a:r>
            <a:r>
              <a:rPr lang="vi-VN" sz="1600" b="1" dirty="0" smtClean="0">
                <a:solidFill>
                  <a:srgbClr val="2929E9"/>
                </a:solidFill>
                <a:latin typeface="Arial Black" panose="020B0A04020102020204" pitchFamily="34" charset="0"/>
              </a:rPr>
              <a:t>onsiliul </a:t>
            </a:r>
            <a:r>
              <a:rPr lang="vi-VN" sz="1600" b="1" dirty="0">
                <a:solidFill>
                  <a:srgbClr val="2929E9"/>
                </a:solidFill>
                <a:latin typeface="Arial Black" panose="020B0A04020102020204" pitchFamily="34" charset="0"/>
              </a:rPr>
              <a:t>de administrație</a:t>
            </a:r>
            <a:r>
              <a:rPr lang="vi-VN" sz="1600" b="1" dirty="0" smtClean="0">
                <a:solidFill>
                  <a:srgbClr val="2929E9"/>
                </a:solidFill>
                <a:latin typeface="Arial Black" panose="020B0A04020102020204" pitchFamily="34" charset="0"/>
              </a:rPr>
              <a:t>;</a:t>
            </a:r>
            <a:endParaRPr lang="vi-VN" sz="1600" b="1" dirty="0">
              <a:solidFill>
                <a:srgbClr val="2929E9"/>
              </a:solidFill>
              <a:latin typeface="Arial Black" panose="020B0A04020102020204" pitchFamily="34" charset="0"/>
            </a:endParaRPr>
          </a:p>
          <a:p>
            <a:pPr marL="0" indent="0">
              <a:buNone/>
            </a:pPr>
            <a:r>
              <a:rPr lang="en-US" sz="1600" b="1" dirty="0" smtClean="0">
                <a:solidFill>
                  <a:srgbClr val="2929E9"/>
                </a:solidFill>
                <a:latin typeface="Arial Black" panose="020B0A04020102020204" pitchFamily="34" charset="0"/>
              </a:rPr>
              <a:t>                               </a:t>
            </a:r>
            <a:r>
              <a:rPr lang="vi-VN" sz="1600" b="1" dirty="0" smtClean="0">
                <a:solidFill>
                  <a:srgbClr val="2929E9"/>
                </a:solidFill>
                <a:latin typeface="Arial Black" panose="020B0A04020102020204" pitchFamily="34" charset="0"/>
              </a:rPr>
              <a:t>c</a:t>
            </a:r>
            <a:r>
              <a:rPr lang="vi-VN" sz="1600" b="1" dirty="0">
                <a:solidFill>
                  <a:srgbClr val="2929E9"/>
                </a:solidFill>
                <a:latin typeface="Arial Black" panose="020B0A04020102020204" pitchFamily="34" charset="0"/>
              </a:rPr>
              <a:t>) </a:t>
            </a:r>
            <a:r>
              <a:rPr lang="en-US" sz="1600" b="1" dirty="0" smtClean="0">
                <a:solidFill>
                  <a:srgbClr val="2929E9"/>
                </a:solidFill>
                <a:latin typeface="Arial Black" panose="020B0A04020102020204" pitchFamily="34" charset="0"/>
              </a:rPr>
              <a:t>P</a:t>
            </a:r>
            <a:r>
              <a:rPr lang="vi-VN" sz="1600" b="1" dirty="0" smtClean="0">
                <a:solidFill>
                  <a:srgbClr val="2929E9"/>
                </a:solidFill>
                <a:latin typeface="Arial Black" panose="020B0A04020102020204" pitchFamily="34" charset="0"/>
              </a:rPr>
              <a:t>reședintele;</a:t>
            </a:r>
            <a:endParaRPr lang="vi-VN" sz="1600" b="1" dirty="0">
              <a:solidFill>
                <a:srgbClr val="2929E9"/>
              </a:solidFill>
              <a:latin typeface="Arial Black" panose="020B0A04020102020204" pitchFamily="34" charset="0"/>
            </a:endParaRPr>
          </a:p>
          <a:p>
            <a:pPr marL="0" indent="0">
              <a:buNone/>
            </a:pPr>
            <a:r>
              <a:rPr lang="en-US" sz="1600" b="1" dirty="0" smtClean="0">
                <a:solidFill>
                  <a:srgbClr val="2929E9"/>
                </a:solidFill>
                <a:latin typeface="Arial Black" panose="020B0A04020102020204" pitchFamily="34" charset="0"/>
              </a:rPr>
              <a:t>                               </a:t>
            </a:r>
            <a:r>
              <a:rPr lang="vi-VN" sz="1600" b="1" dirty="0" smtClean="0">
                <a:solidFill>
                  <a:srgbClr val="2929E9"/>
                </a:solidFill>
                <a:latin typeface="Arial Black" panose="020B0A04020102020204" pitchFamily="34" charset="0"/>
              </a:rPr>
              <a:t>d</a:t>
            </a:r>
            <a:r>
              <a:rPr lang="vi-VN" sz="1600" b="1" dirty="0">
                <a:solidFill>
                  <a:srgbClr val="2929E9"/>
                </a:solidFill>
                <a:latin typeface="Arial Black" panose="020B0A04020102020204" pitchFamily="34" charset="0"/>
              </a:rPr>
              <a:t>) </a:t>
            </a:r>
            <a:r>
              <a:rPr lang="en-US" sz="1600" b="1" dirty="0" smtClean="0">
                <a:solidFill>
                  <a:srgbClr val="2929E9"/>
                </a:solidFill>
                <a:latin typeface="Arial Black" panose="020B0A04020102020204" pitchFamily="34" charset="0"/>
              </a:rPr>
              <a:t>C</a:t>
            </a:r>
            <a:r>
              <a:rPr lang="vi-VN" sz="1600" b="1" dirty="0" smtClean="0">
                <a:solidFill>
                  <a:srgbClr val="2929E9"/>
                </a:solidFill>
                <a:latin typeface="Arial Black" panose="020B0A04020102020204" pitchFamily="34" charset="0"/>
              </a:rPr>
              <a:t>omitetul </a:t>
            </a:r>
            <a:r>
              <a:rPr lang="vi-VN" sz="1600" b="1" dirty="0">
                <a:solidFill>
                  <a:srgbClr val="2929E9"/>
                </a:solidFill>
                <a:latin typeface="Arial Black" panose="020B0A04020102020204" pitchFamily="34" charset="0"/>
              </a:rPr>
              <a:t>director</a:t>
            </a:r>
            <a:r>
              <a:rPr lang="vi-VN" sz="1600" b="1" dirty="0" smtClean="0">
                <a:solidFill>
                  <a:srgbClr val="2929E9"/>
                </a:solidFill>
                <a:latin typeface="Arial Black" panose="020B0A04020102020204" pitchFamily="34" charset="0"/>
              </a:rPr>
              <a:t>;</a:t>
            </a:r>
            <a:endParaRPr lang="vi-VN" sz="1600" b="1" dirty="0">
              <a:solidFill>
                <a:srgbClr val="2929E9"/>
              </a:solidFill>
              <a:latin typeface="Arial Black" panose="020B0A04020102020204" pitchFamily="34" charset="0"/>
            </a:endParaRPr>
          </a:p>
          <a:p>
            <a:pPr marL="0" indent="0">
              <a:buNone/>
            </a:pPr>
            <a:r>
              <a:rPr lang="en-US" sz="1600" b="1" dirty="0" smtClean="0">
                <a:solidFill>
                  <a:srgbClr val="2929E9"/>
                </a:solidFill>
                <a:latin typeface="Arial Black" panose="020B0A04020102020204" pitchFamily="34" charset="0"/>
              </a:rPr>
              <a:t>                               </a:t>
            </a:r>
            <a:r>
              <a:rPr lang="vi-VN" sz="1600" b="1" dirty="0" smtClean="0">
                <a:solidFill>
                  <a:srgbClr val="2929E9"/>
                </a:solidFill>
                <a:latin typeface="Arial Black" panose="020B0A04020102020204" pitchFamily="34" charset="0"/>
              </a:rPr>
              <a:t>e</a:t>
            </a:r>
            <a:r>
              <a:rPr lang="vi-VN" sz="1600" b="1" dirty="0">
                <a:solidFill>
                  <a:srgbClr val="2929E9"/>
                </a:solidFill>
                <a:latin typeface="Arial Black" panose="020B0A04020102020204" pitchFamily="34" charset="0"/>
              </a:rPr>
              <a:t>) 2 vicepreședinți</a:t>
            </a:r>
            <a:r>
              <a:rPr lang="vi-VN" sz="1600" b="1" dirty="0" smtClean="0">
                <a:solidFill>
                  <a:srgbClr val="2929E9"/>
                </a:solidFill>
                <a:latin typeface="Arial Black" panose="020B0A04020102020204" pitchFamily="34" charset="0"/>
              </a:rPr>
              <a:t>;</a:t>
            </a:r>
            <a:endParaRPr lang="vi-VN" sz="1600" b="1" dirty="0">
              <a:solidFill>
                <a:srgbClr val="2929E9"/>
              </a:solidFill>
              <a:latin typeface="Arial Black" panose="020B0A04020102020204" pitchFamily="34" charset="0"/>
            </a:endParaRPr>
          </a:p>
          <a:p>
            <a:pPr marL="0" indent="0">
              <a:buNone/>
            </a:pPr>
            <a:r>
              <a:rPr lang="en-US" sz="1600" b="1" dirty="0" smtClean="0">
                <a:solidFill>
                  <a:srgbClr val="2929E9"/>
                </a:solidFill>
                <a:latin typeface="Arial Black" panose="020B0A04020102020204" pitchFamily="34" charset="0"/>
              </a:rPr>
              <a:t>                               </a:t>
            </a:r>
            <a:r>
              <a:rPr lang="vi-VN" sz="1600" b="1" dirty="0" smtClean="0">
                <a:solidFill>
                  <a:srgbClr val="2929E9"/>
                </a:solidFill>
                <a:latin typeface="Arial Black" panose="020B0A04020102020204" pitchFamily="34" charset="0"/>
              </a:rPr>
              <a:t>f</a:t>
            </a:r>
            <a:r>
              <a:rPr lang="vi-VN" sz="1600" b="1" dirty="0">
                <a:solidFill>
                  <a:srgbClr val="2929E9"/>
                </a:solidFill>
                <a:latin typeface="Arial Black" panose="020B0A04020102020204" pitchFamily="34" charset="0"/>
              </a:rPr>
              <a:t>) </a:t>
            </a:r>
            <a:r>
              <a:rPr lang="en-US" sz="1600" b="1" dirty="0" smtClean="0">
                <a:solidFill>
                  <a:srgbClr val="2929E9"/>
                </a:solidFill>
                <a:latin typeface="Arial Black" panose="020B0A04020102020204" pitchFamily="34" charset="0"/>
              </a:rPr>
              <a:t>D</a:t>
            </a:r>
            <a:r>
              <a:rPr lang="vi-VN" sz="1600" b="1" dirty="0" smtClean="0">
                <a:solidFill>
                  <a:srgbClr val="2929E9"/>
                </a:solidFill>
                <a:latin typeface="Arial Black" panose="020B0A04020102020204" pitchFamily="34" charset="0"/>
              </a:rPr>
              <a:t>irectorul </a:t>
            </a:r>
            <a:r>
              <a:rPr lang="vi-VN" sz="1600" b="1" dirty="0">
                <a:solidFill>
                  <a:srgbClr val="2929E9"/>
                </a:solidFill>
                <a:latin typeface="Arial Black" panose="020B0A04020102020204" pitchFamily="34" charset="0"/>
              </a:rPr>
              <a:t>general.</a:t>
            </a:r>
            <a:endParaRPr lang="en-US" sz="1600" b="1" dirty="0" smtClean="0">
              <a:solidFill>
                <a:srgbClr val="2929E9"/>
              </a:solidFill>
              <a:latin typeface="Arial Black" panose="020B0A04020102020204" pitchFamily="34" charset="0"/>
            </a:endParaRPr>
          </a:p>
          <a:p>
            <a:pPr marL="0" indent="0">
              <a:buNone/>
            </a:pPr>
            <a:endParaRPr lang="en-US" sz="1600" b="1" u="sng" dirty="0">
              <a:solidFill>
                <a:srgbClr val="2929E9"/>
              </a:solidFill>
              <a:latin typeface="Arial Black" panose="020B0A04020102020204" pitchFamily="34" charset="0"/>
            </a:endParaRPr>
          </a:p>
        </p:txBody>
      </p:sp>
    </p:spTree>
    <p:extLst>
      <p:ext uri="{BB962C8B-B14F-4D97-AF65-F5344CB8AC3E}">
        <p14:creationId xmlns:p14="http://schemas.microsoft.com/office/powerpoint/2010/main" val="2060082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rgbClr val="99CCFF"/>
          </a:solidFill>
        </p:spPr>
        <p:txBody>
          <a:bodyPr>
            <a:normAutofit/>
          </a:bodyPr>
          <a:lstStyle/>
          <a:p>
            <a:r>
              <a:rPr lang="ro-RO" sz="2000" b="1" dirty="0">
                <a:solidFill>
                  <a:srgbClr val="FF0000"/>
                </a:solidFill>
              </a:rPr>
              <a:t>VII.CASA DE ASIGURARI DE SANATATE BISTRITA –NASAUD</a:t>
            </a:r>
            <a:br>
              <a:rPr lang="ro-RO" sz="2000" b="1" dirty="0">
                <a:solidFill>
                  <a:srgbClr val="FF0000"/>
                </a:solidFill>
              </a:rPr>
            </a:br>
            <a:r>
              <a:rPr lang="ro-RO" sz="2000" b="1" dirty="0">
                <a:solidFill>
                  <a:srgbClr val="FF0000"/>
                </a:solidFill>
              </a:rPr>
              <a:t>1999-2017</a:t>
            </a:r>
          </a:p>
        </p:txBody>
      </p:sp>
      <p:sp>
        <p:nvSpPr>
          <p:cNvPr id="3" name="Content Placeholder 2"/>
          <p:cNvSpPr>
            <a:spLocks noGrp="1"/>
          </p:cNvSpPr>
          <p:nvPr>
            <p:ph idx="1"/>
          </p:nvPr>
        </p:nvSpPr>
        <p:spPr/>
        <p:txBody>
          <a:bodyPr>
            <a:normAutofit/>
          </a:bodyPr>
          <a:lstStyle/>
          <a:p>
            <a:pPr marL="0" indent="0">
              <a:buNone/>
            </a:pPr>
            <a:r>
              <a:rPr lang="en-US" sz="1600" dirty="0" smtClean="0">
                <a:solidFill>
                  <a:srgbClr val="FF0000"/>
                </a:solidFill>
                <a:latin typeface="Arial Black" panose="020B0A04020102020204" pitchFamily="34" charset="0"/>
              </a:rPr>
              <a:t>        </a:t>
            </a:r>
          </a:p>
          <a:p>
            <a:pPr marL="0" indent="0">
              <a:buNone/>
            </a:pPr>
            <a:r>
              <a:rPr lang="en-US" sz="1600" dirty="0">
                <a:solidFill>
                  <a:srgbClr val="FF0000"/>
                </a:solidFill>
                <a:latin typeface="Arial Black" panose="020B0A04020102020204" pitchFamily="34" charset="0"/>
              </a:rPr>
              <a:t> </a:t>
            </a:r>
            <a:r>
              <a:rPr lang="en-US" sz="1600" dirty="0" smtClean="0">
                <a:solidFill>
                  <a:srgbClr val="FF0000"/>
                </a:solidFill>
                <a:latin typeface="Arial Black" panose="020B0A04020102020204" pitchFamily="34" charset="0"/>
              </a:rPr>
              <a:t>        CASELE DE SANATATE JUDETENE</a:t>
            </a:r>
            <a:r>
              <a:rPr lang="en-US" sz="1600" dirty="0" smtClean="0">
                <a:solidFill>
                  <a:srgbClr val="2929E9"/>
                </a:solidFill>
                <a:latin typeface="Arial Black" panose="020B0A04020102020204" pitchFamily="34" charset="0"/>
              </a:rPr>
              <a:t>:</a:t>
            </a:r>
          </a:p>
          <a:p>
            <a:pPr marL="0" indent="0">
              <a:buNone/>
            </a:pPr>
            <a:endParaRPr lang="en-US" sz="1600" dirty="0" smtClean="0">
              <a:solidFill>
                <a:srgbClr val="2929E9"/>
              </a:solidFill>
              <a:latin typeface="Arial Black" panose="020B0A04020102020204" pitchFamily="34" charset="0"/>
            </a:endParaRPr>
          </a:p>
          <a:p>
            <a:pPr marL="0" indent="0">
              <a:buNone/>
            </a:pPr>
            <a:r>
              <a:rPr lang="en-US" sz="1600" dirty="0">
                <a:solidFill>
                  <a:srgbClr val="2929E9"/>
                </a:solidFill>
                <a:latin typeface="Arial Black" panose="020B0A04020102020204" pitchFamily="34" charset="0"/>
              </a:rPr>
              <a:t> </a:t>
            </a:r>
            <a:r>
              <a:rPr lang="en-US" sz="1600" dirty="0" smtClean="0">
                <a:solidFill>
                  <a:srgbClr val="2929E9"/>
                </a:solidFill>
                <a:latin typeface="Arial Black" panose="020B0A04020102020204" pitchFamily="34" charset="0"/>
              </a:rPr>
              <a:t>                                     a) </a:t>
            </a:r>
            <a:r>
              <a:rPr lang="en-US" sz="1600" dirty="0" err="1" smtClean="0">
                <a:solidFill>
                  <a:srgbClr val="2929E9"/>
                </a:solidFill>
                <a:latin typeface="Arial Black" panose="020B0A04020102020204" pitchFamily="34" charset="0"/>
              </a:rPr>
              <a:t>Consiliul</a:t>
            </a:r>
            <a:r>
              <a:rPr lang="en-US" sz="1600" dirty="0" smtClean="0">
                <a:solidFill>
                  <a:srgbClr val="2929E9"/>
                </a:solidFill>
                <a:latin typeface="Arial Black" panose="020B0A04020102020204" pitchFamily="34" charset="0"/>
              </a:rPr>
              <a:t> de </a:t>
            </a:r>
            <a:r>
              <a:rPr lang="en-US" sz="1600" dirty="0" err="1" smtClean="0">
                <a:solidFill>
                  <a:srgbClr val="2929E9"/>
                </a:solidFill>
                <a:latin typeface="Arial Black" panose="020B0A04020102020204" pitchFamily="34" charset="0"/>
              </a:rPr>
              <a:t>administratie</a:t>
            </a:r>
            <a:r>
              <a:rPr lang="en-US" sz="1600" dirty="0" smtClean="0">
                <a:solidFill>
                  <a:srgbClr val="2929E9"/>
                </a:solidFill>
                <a:latin typeface="Arial Black" panose="020B0A04020102020204" pitchFamily="34" charset="0"/>
              </a:rPr>
              <a:t>;</a:t>
            </a:r>
          </a:p>
          <a:p>
            <a:pPr marL="0" indent="0">
              <a:buNone/>
            </a:pPr>
            <a:r>
              <a:rPr lang="en-US" sz="1600" dirty="0">
                <a:solidFill>
                  <a:srgbClr val="2929E9"/>
                </a:solidFill>
                <a:latin typeface="Arial Black" panose="020B0A04020102020204" pitchFamily="34" charset="0"/>
              </a:rPr>
              <a:t> </a:t>
            </a:r>
            <a:r>
              <a:rPr lang="en-US" sz="1600" dirty="0" smtClean="0">
                <a:solidFill>
                  <a:srgbClr val="2929E9"/>
                </a:solidFill>
                <a:latin typeface="Arial Black" panose="020B0A04020102020204" pitchFamily="34" charset="0"/>
              </a:rPr>
              <a:t>                                     b) </a:t>
            </a:r>
            <a:r>
              <a:rPr lang="en-US" sz="1600" dirty="0" err="1" smtClean="0">
                <a:solidFill>
                  <a:srgbClr val="2929E9"/>
                </a:solidFill>
                <a:latin typeface="Arial Black" panose="020B0A04020102020204" pitchFamily="34" charset="0"/>
              </a:rPr>
              <a:t>Presedintele</a:t>
            </a:r>
            <a:r>
              <a:rPr lang="en-US" sz="1600" dirty="0" smtClean="0">
                <a:solidFill>
                  <a:srgbClr val="2929E9"/>
                </a:solidFill>
                <a:latin typeface="Arial Black" panose="020B0A04020102020204" pitchFamily="34" charset="0"/>
              </a:rPr>
              <a:t>-director general</a:t>
            </a:r>
          </a:p>
          <a:p>
            <a:pPr marL="0" indent="0">
              <a:buNone/>
            </a:pPr>
            <a:endParaRPr lang="en-US" sz="1600" dirty="0">
              <a:solidFill>
                <a:srgbClr val="2929E9"/>
              </a:solidFill>
              <a:latin typeface="Arial Black" panose="020B0A04020102020204" pitchFamily="34" charset="0"/>
            </a:endParaRPr>
          </a:p>
          <a:p>
            <a:pPr marL="0" indent="0">
              <a:buNone/>
            </a:pP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atributiile</a:t>
            </a:r>
            <a:r>
              <a:rPr lang="en-US" sz="1600" dirty="0" smtClean="0">
                <a:solidFill>
                  <a:srgbClr val="2929E9"/>
                </a:solidFill>
                <a:latin typeface="Arial Black" panose="020B0A04020102020204" pitchFamily="34" charset="0"/>
              </a:rPr>
              <a:t> CNAS </a:t>
            </a:r>
            <a:r>
              <a:rPr lang="en-US" sz="1600" dirty="0" err="1" smtClean="0">
                <a:solidFill>
                  <a:srgbClr val="2929E9"/>
                </a:solidFill>
                <a:latin typeface="Arial Black" panose="020B0A04020102020204" pitchFamily="34" charset="0"/>
              </a:rPr>
              <a:t>si</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CASJ,atributiile</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organelor</a:t>
            </a:r>
            <a:r>
              <a:rPr lang="en-US" sz="1600" dirty="0" smtClean="0">
                <a:solidFill>
                  <a:srgbClr val="2929E9"/>
                </a:solidFill>
                <a:latin typeface="Arial Black" panose="020B0A04020102020204" pitchFamily="34" charset="0"/>
              </a:rPr>
              <a:t> de </a:t>
            </a:r>
            <a:r>
              <a:rPr lang="en-US" sz="1600" dirty="0" err="1" smtClean="0">
                <a:solidFill>
                  <a:srgbClr val="2929E9"/>
                </a:solidFill>
                <a:latin typeface="Arial Black" panose="020B0A04020102020204" pitchFamily="34" charset="0"/>
              </a:rPr>
              <a:t>conducere</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si</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procedurile</a:t>
            </a:r>
            <a:r>
              <a:rPr lang="en-US" sz="1600" dirty="0" smtClean="0">
                <a:solidFill>
                  <a:srgbClr val="2929E9"/>
                </a:solidFill>
                <a:latin typeface="Arial Black" panose="020B0A04020102020204" pitchFamily="34" charset="0"/>
              </a:rPr>
              <a:t> de </a:t>
            </a:r>
            <a:r>
              <a:rPr lang="en-US" sz="1600" dirty="0" err="1" smtClean="0">
                <a:solidFill>
                  <a:srgbClr val="2929E9"/>
                </a:solidFill>
                <a:latin typeface="Arial Black" panose="020B0A04020102020204" pitchFamily="34" charset="0"/>
              </a:rPr>
              <a:t>numire</a:t>
            </a:r>
            <a:r>
              <a:rPr lang="en-US" sz="1600" dirty="0" smtClean="0">
                <a:solidFill>
                  <a:srgbClr val="2929E9"/>
                </a:solidFill>
                <a:latin typeface="Arial Black" panose="020B0A04020102020204" pitchFamily="34" charset="0"/>
              </a:rPr>
              <a:t>/</a:t>
            </a:r>
            <a:r>
              <a:rPr lang="en-US" sz="1600" dirty="0" err="1" smtClean="0">
                <a:solidFill>
                  <a:srgbClr val="2929E9"/>
                </a:solidFill>
                <a:latin typeface="Arial Black" panose="020B0A04020102020204" pitchFamily="34" charset="0"/>
              </a:rPr>
              <a:t>ocupare</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revocare</a:t>
            </a:r>
            <a:r>
              <a:rPr lang="en-US" sz="1600" dirty="0" smtClean="0">
                <a:solidFill>
                  <a:srgbClr val="2929E9"/>
                </a:solidFill>
                <a:latin typeface="Arial Black" panose="020B0A04020102020204" pitchFamily="34" charset="0"/>
              </a:rPr>
              <a:t> a </a:t>
            </a:r>
            <a:r>
              <a:rPr lang="en-US" sz="1600" dirty="0" err="1" smtClean="0">
                <a:solidFill>
                  <a:srgbClr val="2929E9"/>
                </a:solidFill>
                <a:latin typeface="Arial Black" panose="020B0A04020102020204" pitchFamily="34" charset="0"/>
              </a:rPr>
              <a:t>functiilor</a:t>
            </a:r>
            <a:r>
              <a:rPr lang="en-US" sz="1600" dirty="0" smtClean="0">
                <a:solidFill>
                  <a:srgbClr val="2929E9"/>
                </a:solidFill>
                <a:latin typeface="Arial Black" panose="020B0A04020102020204" pitchFamily="34" charset="0"/>
              </a:rPr>
              <a:t> de </a:t>
            </a:r>
            <a:r>
              <a:rPr lang="en-US" sz="1600" dirty="0" err="1" smtClean="0">
                <a:solidFill>
                  <a:srgbClr val="2929E9"/>
                </a:solidFill>
                <a:latin typeface="Arial Black" panose="020B0A04020102020204" pitchFamily="34" charset="0"/>
              </a:rPr>
              <a:t>conducere</a:t>
            </a:r>
            <a:endParaRPr lang="en-US" sz="1600" dirty="0" smtClean="0">
              <a:solidFill>
                <a:srgbClr val="2929E9"/>
              </a:solidFill>
              <a:latin typeface="Arial Black" panose="020B0A04020102020204" pitchFamily="34" charset="0"/>
            </a:endParaRPr>
          </a:p>
          <a:p>
            <a:pPr marL="0" indent="0">
              <a:buNone/>
            </a:pPr>
            <a:endParaRPr lang="en-US" sz="1600" dirty="0" smtClean="0">
              <a:solidFill>
                <a:srgbClr val="2929E9"/>
              </a:solidFill>
              <a:latin typeface="Arial Black" panose="020B0A04020102020204" pitchFamily="34" charset="0"/>
            </a:endParaRPr>
          </a:p>
          <a:p>
            <a:pPr marL="0" indent="0">
              <a:buNone/>
            </a:pPr>
            <a:r>
              <a:rPr lang="en-US" sz="1600" dirty="0">
                <a:solidFill>
                  <a:srgbClr val="2929E9"/>
                </a:solidFill>
                <a:latin typeface="Arial Black" panose="020B0A04020102020204" pitchFamily="34" charset="0"/>
              </a:rPr>
              <a:t> </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relatiile</a:t>
            </a:r>
            <a:r>
              <a:rPr lang="en-US" sz="1600" dirty="0" smtClean="0">
                <a:solidFill>
                  <a:srgbClr val="2929E9"/>
                </a:solidFill>
                <a:latin typeface="Arial Black" panose="020B0A04020102020204" pitchFamily="34" charset="0"/>
              </a:rPr>
              <a:t> CASJ  </a:t>
            </a:r>
            <a:r>
              <a:rPr lang="en-US" sz="1600" dirty="0" err="1" smtClean="0">
                <a:solidFill>
                  <a:srgbClr val="2929E9"/>
                </a:solidFill>
                <a:latin typeface="Arial Black" panose="020B0A04020102020204" pitchFamily="34" charset="0"/>
              </a:rPr>
              <a:t>si</a:t>
            </a:r>
            <a:r>
              <a:rPr lang="en-US" sz="1600" dirty="0" smtClean="0">
                <a:solidFill>
                  <a:srgbClr val="2929E9"/>
                </a:solidFill>
                <a:latin typeface="Arial Black" panose="020B0A04020102020204" pitchFamily="34" charset="0"/>
              </a:rPr>
              <a:t> CNAS cu </a:t>
            </a:r>
            <a:r>
              <a:rPr lang="en-US" sz="1600" dirty="0" err="1" smtClean="0">
                <a:solidFill>
                  <a:srgbClr val="2929E9"/>
                </a:solidFill>
                <a:latin typeface="Arial Black" panose="020B0A04020102020204" pitchFamily="34" charset="0"/>
              </a:rPr>
              <a:t>asiguratii</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si</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furnizorii</a:t>
            </a:r>
            <a:r>
              <a:rPr lang="en-US" sz="1600" dirty="0" smtClean="0">
                <a:solidFill>
                  <a:srgbClr val="2929E9"/>
                </a:solidFill>
                <a:latin typeface="Arial Black" panose="020B0A04020102020204" pitchFamily="34" charset="0"/>
              </a:rPr>
              <a:t> de </a:t>
            </a:r>
            <a:r>
              <a:rPr lang="en-US" sz="1600" dirty="0" err="1" smtClean="0">
                <a:solidFill>
                  <a:srgbClr val="2929E9"/>
                </a:solidFill>
                <a:latin typeface="Arial Black" panose="020B0A04020102020204" pitchFamily="34" charset="0"/>
              </a:rPr>
              <a:t>servicii</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medicale,medicamente,materiale</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si</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dispozitive</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medicale</a:t>
            </a:r>
            <a:endParaRPr lang="en-US" sz="1600" dirty="0" smtClean="0">
              <a:solidFill>
                <a:srgbClr val="2929E9"/>
              </a:solidFill>
              <a:latin typeface="Arial Black" panose="020B0A04020102020204" pitchFamily="34" charset="0"/>
            </a:endParaRPr>
          </a:p>
          <a:p>
            <a:pPr marL="0" indent="0">
              <a:buNone/>
            </a:pPr>
            <a:endParaRPr lang="en-US" sz="1600" dirty="0" smtClean="0">
              <a:solidFill>
                <a:srgbClr val="2929E9"/>
              </a:solidFill>
              <a:latin typeface="Arial Black" panose="020B0A04020102020204" pitchFamily="34" charset="0"/>
            </a:endParaRPr>
          </a:p>
          <a:p>
            <a:pPr marL="0" indent="0">
              <a:buNone/>
            </a:pPr>
            <a:r>
              <a:rPr lang="en-US" sz="1600" dirty="0">
                <a:solidFill>
                  <a:srgbClr val="2929E9"/>
                </a:solidFill>
                <a:latin typeface="Arial Black" panose="020B0A04020102020204" pitchFamily="34" charset="0"/>
              </a:rPr>
              <a:t> </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relatiile</a:t>
            </a:r>
            <a:r>
              <a:rPr lang="en-US" sz="1600" dirty="0" smtClean="0">
                <a:solidFill>
                  <a:srgbClr val="2929E9"/>
                </a:solidFill>
                <a:latin typeface="Arial Black" panose="020B0A04020102020204" pitchFamily="34" charset="0"/>
              </a:rPr>
              <a:t> CNAS cu </a:t>
            </a:r>
            <a:r>
              <a:rPr lang="en-US" sz="1600" dirty="0" err="1" smtClean="0">
                <a:solidFill>
                  <a:srgbClr val="2929E9"/>
                </a:solidFill>
                <a:latin typeface="Arial Black" panose="020B0A04020102020204" pitchFamily="34" charset="0"/>
              </a:rPr>
              <a:t>Ministerul</a:t>
            </a:r>
            <a:r>
              <a:rPr lang="en-US" sz="1600" dirty="0" smtClean="0">
                <a:solidFill>
                  <a:srgbClr val="2929E9"/>
                </a:solidFill>
                <a:latin typeface="Arial Black" panose="020B0A04020102020204" pitchFamily="34" charset="0"/>
              </a:rPr>
              <a:t> </a:t>
            </a:r>
            <a:r>
              <a:rPr lang="en-US" sz="1600" dirty="0" err="1" smtClean="0">
                <a:solidFill>
                  <a:srgbClr val="2929E9"/>
                </a:solidFill>
                <a:latin typeface="Arial Black" panose="020B0A04020102020204" pitchFamily="34" charset="0"/>
              </a:rPr>
              <a:t>Sanatatii</a:t>
            </a:r>
            <a:endParaRPr lang="ro-RO" sz="16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88780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rgbClr val="99CCFF"/>
          </a:solidFill>
        </p:spPr>
        <p:txBody>
          <a:bodyPr>
            <a:normAutofit/>
          </a:bodyPr>
          <a:lstStyle/>
          <a:p>
            <a:r>
              <a:rPr lang="ro-RO" sz="2000" b="1" dirty="0">
                <a:solidFill>
                  <a:srgbClr val="FF0000"/>
                </a:solidFill>
              </a:rPr>
              <a:t>VII.CASA DE ASIGURARI DE SANATATE BISTRITA –NASAUD</a:t>
            </a:r>
            <a:br>
              <a:rPr lang="ro-RO" sz="2000" b="1" dirty="0">
                <a:solidFill>
                  <a:srgbClr val="FF0000"/>
                </a:solidFill>
              </a:rPr>
            </a:br>
            <a:r>
              <a:rPr lang="ro-RO" sz="2000" b="1" dirty="0">
                <a:solidFill>
                  <a:srgbClr val="FF0000"/>
                </a:solidFill>
              </a:rPr>
              <a:t>1999-2017</a:t>
            </a:r>
          </a:p>
        </p:txBody>
      </p:sp>
      <p:sp>
        <p:nvSpPr>
          <p:cNvPr id="3" name="Content Placeholder 2"/>
          <p:cNvSpPr>
            <a:spLocks noGrp="1"/>
          </p:cNvSpPr>
          <p:nvPr>
            <p:ph idx="1"/>
          </p:nvPr>
        </p:nvSpPr>
        <p:spPr>
          <a:xfrm>
            <a:off x="539552" y="1124744"/>
            <a:ext cx="8229600" cy="5589240"/>
          </a:xfrm>
        </p:spPr>
        <p:txBody>
          <a:bodyPr>
            <a:normAutofit/>
          </a:bodyPr>
          <a:lstStyle/>
          <a:p>
            <a:pPr marL="0" indent="0">
              <a:buNone/>
            </a:pPr>
            <a:r>
              <a:rPr lang="ro-RO" sz="1600" u="sng" dirty="0" smtClean="0">
                <a:solidFill>
                  <a:srgbClr val="FF0000"/>
                </a:solidFill>
                <a:latin typeface="Arial Black" panose="020B0A04020102020204" pitchFamily="34" charset="0"/>
              </a:rPr>
              <a:t>2.STATUL </a:t>
            </a:r>
            <a:r>
              <a:rPr lang="ro-RO" sz="1600" u="sng" dirty="0">
                <a:solidFill>
                  <a:srgbClr val="FF0000"/>
                </a:solidFill>
                <a:latin typeface="Arial Black" panose="020B0A04020102020204" pitchFamily="34" charset="0"/>
              </a:rPr>
              <a:t>DE FUNCTII </a:t>
            </a:r>
            <a:endParaRPr lang="en-US" sz="1600" u="sng" dirty="0" smtClean="0">
              <a:solidFill>
                <a:srgbClr val="FF0000"/>
              </a:solidFill>
              <a:latin typeface="Arial Black" panose="020B0A04020102020204" pitchFamily="34" charset="0"/>
            </a:endParaRPr>
          </a:p>
          <a:p>
            <a:pPr marL="0" indent="0">
              <a:buNone/>
            </a:pPr>
            <a:endParaRPr lang="ro-RO" sz="1600" u="sng" dirty="0">
              <a:solidFill>
                <a:srgbClr val="FF0000"/>
              </a:solidFill>
              <a:latin typeface="Arial Black" panose="020B0A040201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30048045"/>
              </p:ext>
            </p:extLst>
          </p:nvPr>
        </p:nvGraphicFramePr>
        <p:xfrm>
          <a:off x="467544" y="1772816"/>
          <a:ext cx="7992888" cy="4547616"/>
        </p:xfrm>
        <a:graphic>
          <a:graphicData uri="http://schemas.openxmlformats.org/drawingml/2006/table">
            <a:tbl>
              <a:tblPr firstRow="1" bandRow="1">
                <a:tableStyleId>{5C22544A-7EE6-4342-B048-85BDC9FD1C3A}</a:tableStyleId>
              </a:tblPr>
              <a:tblGrid>
                <a:gridCol w="4896544"/>
                <a:gridCol w="1728192"/>
                <a:gridCol w="1368152"/>
              </a:tblGrid>
              <a:tr h="549874">
                <a:tc>
                  <a:txBody>
                    <a:bodyPr/>
                    <a:lstStyle/>
                    <a:p>
                      <a:pPr algn="ctr"/>
                      <a:r>
                        <a:rPr lang="en-US" sz="1600" dirty="0" smtClean="0">
                          <a:solidFill>
                            <a:srgbClr val="2929E9"/>
                          </a:solidFill>
                        </a:rPr>
                        <a:t>FUNCTIA</a:t>
                      </a:r>
                    </a:p>
                    <a:p>
                      <a:pPr algn="ctr"/>
                      <a:r>
                        <a:rPr lang="en-US" sz="1600" dirty="0" smtClean="0">
                          <a:solidFill>
                            <a:srgbClr val="2929E9"/>
                          </a:solidFill>
                        </a:rPr>
                        <a:t>1998/2017</a:t>
                      </a:r>
                      <a:endParaRPr lang="ro-RO" sz="1600" dirty="0">
                        <a:solidFill>
                          <a:srgbClr val="2929E9"/>
                        </a:solidFill>
                      </a:endParaRPr>
                    </a:p>
                  </a:txBody>
                  <a:tcPr>
                    <a:solidFill>
                      <a:schemeClr val="accent1">
                        <a:lumMod val="20000"/>
                        <a:lumOff val="80000"/>
                      </a:schemeClr>
                    </a:solidFill>
                  </a:tcPr>
                </a:tc>
                <a:tc>
                  <a:txBody>
                    <a:bodyPr/>
                    <a:lstStyle/>
                    <a:p>
                      <a:pPr algn="ctr"/>
                      <a:r>
                        <a:rPr lang="en-US" sz="1600" dirty="0" smtClean="0">
                          <a:solidFill>
                            <a:srgbClr val="2929E9"/>
                          </a:solidFill>
                        </a:rPr>
                        <a:t>NR.ANGAJATI</a:t>
                      </a:r>
                    </a:p>
                    <a:p>
                      <a:pPr algn="ctr"/>
                      <a:r>
                        <a:rPr lang="en-US" sz="1600" dirty="0" smtClean="0">
                          <a:solidFill>
                            <a:srgbClr val="2929E9"/>
                          </a:solidFill>
                        </a:rPr>
                        <a:t>1998</a:t>
                      </a:r>
                      <a:endParaRPr lang="ro-RO" sz="1600" dirty="0">
                        <a:solidFill>
                          <a:srgbClr val="2929E9"/>
                        </a:solidFill>
                      </a:endParaRPr>
                    </a:p>
                  </a:txBody>
                  <a:tcPr>
                    <a:solidFill>
                      <a:schemeClr val="accent1">
                        <a:lumMod val="20000"/>
                        <a:lumOff val="80000"/>
                      </a:schemeClr>
                    </a:solidFill>
                  </a:tcPr>
                </a:tc>
                <a:tc>
                  <a:txBody>
                    <a:bodyPr/>
                    <a:lstStyle/>
                    <a:p>
                      <a:pPr algn="ctr"/>
                      <a:r>
                        <a:rPr lang="en-US" sz="1600" dirty="0" smtClean="0">
                          <a:solidFill>
                            <a:srgbClr val="2929E9"/>
                          </a:solidFill>
                        </a:rPr>
                        <a:t>NR.ANGAJATI</a:t>
                      </a:r>
                    </a:p>
                    <a:p>
                      <a:pPr algn="ctr"/>
                      <a:r>
                        <a:rPr lang="en-US" sz="1600" dirty="0" smtClean="0">
                          <a:solidFill>
                            <a:srgbClr val="2929E9"/>
                          </a:solidFill>
                        </a:rPr>
                        <a:t>2017</a:t>
                      </a:r>
                      <a:endParaRPr lang="ro-RO" sz="1600" dirty="0">
                        <a:solidFill>
                          <a:srgbClr val="2929E9"/>
                        </a:solidFill>
                      </a:endParaRPr>
                    </a:p>
                  </a:txBody>
                  <a:tcPr>
                    <a:solidFill>
                      <a:schemeClr val="accent1">
                        <a:lumMod val="20000"/>
                        <a:lumOff val="80000"/>
                      </a:schemeClr>
                    </a:solidFill>
                  </a:tcPr>
                </a:tc>
              </a:tr>
              <a:tr h="362712">
                <a:tc>
                  <a:txBody>
                    <a:bodyPr/>
                    <a:lstStyle/>
                    <a:p>
                      <a:r>
                        <a:rPr lang="en-US" sz="1600" b="1" dirty="0" smtClean="0">
                          <a:solidFill>
                            <a:srgbClr val="2929E9"/>
                          </a:solidFill>
                        </a:rPr>
                        <a:t>PRESEDINTE/PRESEDINTE -DIRECTOR GENERAL</a:t>
                      </a:r>
                      <a:endParaRPr lang="ro-RO" sz="1600" b="1" dirty="0">
                        <a:solidFill>
                          <a:srgbClr val="2929E9"/>
                        </a:solidFill>
                      </a:endParaRPr>
                    </a:p>
                  </a:txBody>
                  <a:tcPr/>
                </a:tc>
                <a:tc>
                  <a:txBody>
                    <a:bodyPr/>
                    <a:lstStyle/>
                    <a:p>
                      <a:pPr algn="ctr"/>
                      <a:r>
                        <a:rPr lang="en-US" sz="1600" b="1" dirty="0" smtClean="0">
                          <a:solidFill>
                            <a:srgbClr val="2929E9"/>
                          </a:solidFill>
                        </a:rPr>
                        <a:t>1</a:t>
                      </a:r>
                      <a:endParaRPr lang="ro-RO" sz="1600" b="1" dirty="0">
                        <a:solidFill>
                          <a:srgbClr val="2929E9"/>
                        </a:solidFill>
                      </a:endParaRPr>
                    </a:p>
                  </a:txBody>
                  <a:tcPr/>
                </a:tc>
                <a:tc>
                  <a:txBody>
                    <a:bodyPr/>
                    <a:lstStyle/>
                    <a:p>
                      <a:pPr algn="ctr"/>
                      <a:r>
                        <a:rPr lang="en-US" sz="1600" b="1" dirty="0" smtClean="0">
                          <a:solidFill>
                            <a:srgbClr val="2929E9"/>
                          </a:solidFill>
                        </a:rPr>
                        <a:t>1</a:t>
                      </a:r>
                      <a:endParaRPr lang="ro-RO" sz="1600" b="1" dirty="0">
                        <a:solidFill>
                          <a:srgbClr val="2929E9"/>
                        </a:solidFill>
                      </a:endParaRPr>
                    </a:p>
                  </a:txBody>
                  <a:tcPr/>
                </a:tc>
              </a:tr>
              <a:tr h="362712">
                <a:tc>
                  <a:txBody>
                    <a:bodyPr/>
                    <a:lstStyle/>
                    <a:p>
                      <a:r>
                        <a:rPr lang="en-US" sz="1600" b="1" dirty="0" smtClean="0">
                          <a:solidFill>
                            <a:srgbClr val="2929E9"/>
                          </a:solidFill>
                        </a:rPr>
                        <a:t>VICEPRESEDINTE</a:t>
                      </a:r>
                      <a:endParaRPr lang="ro-RO" sz="1600" b="1" dirty="0">
                        <a:solidFill>
                          <a:srgbClr val="2929E9"/>
                        </a:solidFill>
                      </a:endParaRPr>
                    </a:p>
                  </a:txBody>
                  <a:tcPr/>
                </a:tc>
                <a:tc>
                  <a:txBody>
                    <a:bodyPr/>
                    <a:lstStyle/>
                    <a:p>
                      <a:pPr algn="ctr"/>
                      <a:r>
                        <a:rPr lang="en-US" sz="1600" b="1" dirty="0" smtClean="0">
                          <a:solidFill>
                            <a:srgbClr val="2929E9"/>
                          </a:solidFill>
                        </a:rPr>
                        <a:t>2</a:t>
                      </a:r>
                      <a:endParaRPr lang="ro-RO" sz="1600" b="1" dirty="0">
                        <a:solidFill>
                          <a:srgbClr val="2929E9"/>
                        </a:solidFill>
                      </a:endParaRPr>
                    </a:p>
                  </a:txBody>
                  <a:tcPr/>
                </a:tc>
                <a:tc>
                  <a:txBody>
                    <a:bodyPr/>
                    <a:lstStyle/>
                    <a:p>
                      <a:pPr algn="ctr"/>
                      <a:r>
                        <a:rPr lang="en-US" sz="1600" b="1" dirty="0" smtClean="0">
                          <a:solidFill>
                            <a:srgbClr val="2929E9"/>
                          </a:solidFill>
                        </a:rPr>
                        <a:t>0</a:t>
                      </a:r>
                      <a:endParaRPr lang="ro-RO" sz="1600" b="1" dirty="0">
                        <a:solidFill>
                          <a:srgbClr val="2929E9"/>
                        </a:solidFill>
                      </a:endParaRPr>
                    </a:p>
                  </a:txBody>
                  <a:tcPr/>
                </a:tc>
              </a:tr>
              <a:tr h="362712">
                <a:tc>
                  <a:txBody>
                    <a:bodyPr/>
                    <a:lstStyle/>
                    <a:p>
                      <a:r>
                        <a:rPr lang="en-US" sz="1600" b="1" dirty="0" smtClean="0">
                          <a:solidFill>
                            <a:srgbClr val="2929E9"/>
                          </a:solidFill>
                        </a:rPr>
                        <a:t>DIRECTOR GENERAL/ DIRECTOR EXEC.REL.CONTRAC.</a:t>
                      </a:r>
                      <a:endParaRPr lang="ro-RO" sz="1600" b="1" dirty="0">
                        <a:solidFill>
                          <a:srgbClr val="2929E9"/>
                        </a:solidFill>
                      </a:endParaRPr>
                    </a:p>
                  </a:txBody>
                  <a:tcPr/>
                </a:tc>
                <a:tc>
                  <a:txBody>
                    <a:bodyPr/>
                    <a:lstStyle/>
                    <a:p>
                      <a:pPr algn="ctr"/>
                      <a:r>
                        <a:rPr lang="en-US" sz="1600" b="1" dirty="0" smtClean="0">
                          <a:solidFill>
                            <a:srgbClr val="2929E9"/>
                          </a:solidFill>
                        </a:rPr>
                        <a:t>1</a:t>
                      </a:r>
                      <a:endParaRPr lang="ro-RO" sz="1600" b="1" dirty="0">
                        <a:solidFill>
                          <a:srgbClr val="2929E9"/>
                        </a:solidFill>
                      </a:endParaRPr>
                    </a:p>
                  </a:txBody>
                  <a:tcPr/>
                </a:tc>
                <a:tc>
                  <a:txBody>
                    <a:bodyPr/>
                    <a:lstStyle/>
                    <a:p>
                      <a:pPr algn="ctr"/>
                      <a:r>
                        <a:rPr lang="en-US" sz="1600" b="1" dirty="0" smtClean="0">
                          <a:solidFill>
                            <a:srgbClr val="2929E9"/>
                          </a:solidFill>
                        </a:rPr>
                        <a:t>1</a:t>
                      </a:r>
                      <a:endParaRPr lang="ro-RO" sz="1600" b="1" dirty="0">
                        <a:solidFill>
                          <a:srgbClr val="2929E9"/>
                        </a:solidFill>
                      </a:endParaRPr>
                    </a:p>
                  </a:txBody>
                  <a:tcPr/>
                </a:tc>
              </a:tr>
              <a:tr h="362712">
                <a:tc>
                  <a:txBody>
                    <a:bodyPr/>
                    <a:lstStyle/>
                    <a:p>
                      <a:r>
                        <a:rPr lang="en-US" sz="1600" b="1" dirty="0" smtClean="0">
                          <a:solidFill>
                            <a:srgbClr val="2929E9"/>
                          </a:solidFill>
                        </a:rPr>
                        <a:t>DIRECTOR GEN./DIRECTOR EXEC.</a:t>
                      </a:r>
                      <a:r>
                        <a:rPr lang="en-US" sz="1600" b="1" baseline="0" dirty="0" smtClean="0">
                          <a:solidFill>
                            <a:srgbClr val="2929E9"/>
                          </a:solidFill>
                        </a:rPr>
                        <a:t> ADJ.MEDIC SEF</a:t>
                      </a:r>
                      <a:endParaRPr lang="ro-RO" sz="1600" b="1" dirty="0">
                        <a:solidFill>
                          <a:srgbClr val="2929E9"/>
                        </a:solidFill>
                      </a:endParaRPr>
                    </a:p>
                  </a:txBody>
                  <a:tcPr/>
                </a:tc>
                <a:tc>
                  <a:txBody>
                    <a:bodyPr/>
                    <a:lstStyle/>
                    <a:p>
                      <a:pPr algn="ctr"/>
                      <a:r>
                        <a:rPr lang="en-US" sz="1600" b="1" dirty="0" smtClean="0">
                          <a:solidFill>
                            <a:srgbClr val="2929E9"/>
                          </a:solidFill>
                        </a:rPr>
                        <a:t>1</a:t>
                      </a:r>
                      <a:endParaRPr lang="ro-RO" sz="1600" b="1" dirty="0">
                        <a:solidFill>
                          <a:srgbClr val="2929E9"/>
                        </a:solidFill>
                      </a:endParaRPr>
                    </a:p>
                  </a:txBody>
                  <a:tcPr/>
                </a:tc>
                <a:tc>
                  <a:txBody>
                    <a:bodyPr/>
                    <a:lstStyle/>
                    <a:p>
                      <a:pPr algn="ctr"/>
                      <a:r>
                        <a:rPr lang="en-US" sz="1600" b="1" dirty="0" smtClean="0">
                          <a:solidFill>
                            <a:srgbClr val="2929E9"/>
                          </a:solidFill>
                        </a:rPr>
                        <a:t>1</a:t>
                      </a:r>
                      <a:endParaRPr lang="ro-RO" sz="1600" b="1" dirty="0">
                        <a:solidFill>
                          <a:srgbClr val="2929E9"/>
                        </a:solidFill>
                      </a:endParaRPr>
                    </a:p>
                  </a:txBody>
                  <a:tcPr/>
                </a:tc>
              </a:tr>
              <a:tr h="362712">
                <a:tc>
                  <a:txBody>
                    <a:bodyPr/>
                    <a:lstStyle/>
                    <a:p>
                      <a:r>
                        <a:rPr lang="en-US" sz="1600" b="1" dirty="0" smtClean="0">
                          <a:solidFill>
                            <a:srgbClr val="2929E9"/>
                          </a:solidFill>
                        </a:rPr>
                        <a:t>DIRECTOR GENERAL ADJ.ECONOM./EXEC.ADJ.ECONOM.</a:t>
                      </a:r>
                      <a:endParaRPr lang="ro-RO" sz="1600" b="1" dirty="0">
                        <a:solidFill>
                          <a:srgbClr val="2929E9"/>
                        </a:solidFill>
                      </a:endParaRPr>
                    </a:p>
                  </a:txBody>
                  <a:tcPr/>
                </a:tc>
                <a:tc>
                  <a:txBody>
                    <a:bodyPr/>
                    <a:lstStyle/>
                    <a:p>
                      <a:pPr algn="ctr"/>
                      <a:r>
                        <a:rPr lang="en-US" sz="1600" b="1" dirty="0" smtClean="0">
                          <a:solidFill>
                            <a:srgbClr val="2929E9"/>
                          </a:solidFill>
                        </a:rPr>
                        <a:t>1</a:t>
                      </a:r>
                      <a:endParaRPr lang="ro-RO" sz="1600" b="1" dirty="0">
                        <a:solidFill>
                          <a:srgbClr val="2929E9"/>
                        </a:solidFill>
                      </a:endParaRPr>
                    </a:p>
                  </a:txBody>
                  <a:tcPr/>
                </a:tc>
                <a:tc>
                  <a:txBody>
                    <a:bodyPr/>
                    <a:lstStyle/>
                    <a:p>
                      <a:pPr algn="ctr"/>
                      <a:r>
                        <a:rPr lang="en-US" sz="1600" b="1" dirty="0" smtClean="0">
                          <a:solidFill>
                            <a:srgbClr val="2929E9"/>
                          </a:solidFill>
                        </a:rPr>
                        <a:t>1</a:t>
                      </a:r>
                      <a:endParaRPr lang="ro-RO" sz="1600" b="1" dirty="0">
                        <a:solidFill>
                          <a:srgbClr val="2929E9"/>
                        </a:solidFill>
                      </a:endParaRPr>
                    </a:p>
                  </a:txBody>
                  <a:tcPr/>
                </a:tc>
              </a:tr>
              <a:tr h="362712">
                <a:tc>
                  <a:txBody>
                    <a:bodyPr/>
                    <a:lstStyle/>
                    <a:p>
                      <a:r>
                        <a:rPr lang="en-US" sz="1600" b="1" dirty="0" smtClean="0">
                          <a:solidFill>
                            <a:srgbClr val="2929E9"/>
                          </a:solidFill>
                        </a:rPr>
                        <a:t>SEF SERVICIU</a:t>
                      </a:r>
                      <a:endParaRPr lang="ro-RO" sz="1600" b="1" dirty="0">
                        <a:solidFill>
                          <a:srgbClr val="2929E9"/>
                        </a:solidFill>
                      </a:endParaRPr>
                    </a:p>
                  </a:txBody>
                  <a:tcPr/>
                </a:tc>
                <a:tc>
                  <a:txBody>
                    <a:bodyPr/>
                    <a:lstStyle/>
                    <a:p>
                      <a:pPr algn="ctr"/>
                      <a:r>
                        <a:rPr lang="en-US" sz="1600" b="1" dirty="0" smtClean="0">
                          <a:solidFill>
                            <a:srgbClr val="2929E9"/>
                          </a:solidFill>
                        </a:rPr>
                        <a:t>7</a:t>
                      </a:r>
                      <a:endParaRPr lang="ro-RO" sz="1600" b="1" dirty="0">
                        <a:solidFill>
                          <a:srgbClr val="2929E9"/>
                        </a:solidFill>
                      </a:endParaRPr>
                    </a:p>
                  </a:txBody>
                  <a:tcPr/>
                </a:tc>
                <a:tc>
                  <a:txBody>
                    <a:bodyPr/>
                    <a:lstStyle/>
                    <a:p>
                      <a:pPr algn="ctr"/>
                      <a:r>
                        <a:rPr lang="en-US" sz="1600" b="1" dirty="0" smtClean="0">
                          <a:solidFill>
                            <a:srgbClr val="2929E9"/>
                          </a:solidFill>
                        </a:rPr>
                        <a:t>2</a:t>
                      </a:r>
                      <a:endParaRPr lang="ro-RO" sz="1600" b="1" dirty="0">
                        <a:solidFill>
                          <a:srgbClr val="2929E9"/>
                        </a:solidFill>
                      </a:endParaRPr>
                    </a:p>
                  </a:txBody>
                  <a:tcPr/>
                </a:tc>
              </a:tr>
              <a:tr h="362712">
                <a:tc>
                  <a:txBody>
                    <a:bodyPr/>
                    <a:lstStyle/>
                    <a:p>
                      <a:r>
                        <a:rPr lang="en-US" sz="1600" b="1" dirty="0" smtClean="0">
                          <a:solidFill>
                            <a:srgbClr val="2929E9"/>
                          </a:solidFill>
                        </a:rPr>
                        <a:t>SEF BIROU</a:t>
                      </a:r>
                      <a:endParaRPr lang="ro-RO" sz="1600" b="1" dirty="0">
                        <a:solidFill>
                          <a:srgbClr val="2929E9"/>
                        </a:solidFill>
                      </a:endParaRPr>
                    </a:p>
                  </a:txBody>
                  <a:tcPr/>
                </a:tc>
                <a:tc>
                  <a:txBody>
                    <a:bodyPr/>
                    <a:lstStyle/>
                    <a:p>
                      <a:pPr algn="ctr"/>
                      <a:r>
                        <a:rPr lang="en-US" sz="1600" b="1" dirty="0" smtClean="0">
                          <a:solidFill>
                            <a:srgbClr val="2929E9"/>
                          </a:solidFill>
                        </a:rPr>
                        <a:t>6</a:t>
                      </a:r>
                      <a:endParaRPr lang="ro-RO" sz="1600" b="1" dirty="0">
                        <a:solidFill>
                          <a:srgbClr val="2929E9"/>
                        </a:solidFill>
                      </a:endParaRPr>
                    </a:p>
                  </a:txBody>
                  <a:tcPr/>
                </a:tc>
                <a:tc>
                  <a:txBody>
                    <a:bodyPr/>
                    <a:lstStyle/>
                    <a:p>
                      <a:pPr algn="ctr"/>
                      <a:r>
                        <a:rPr lang="en-US" sz="1600" b="1" dirty="0" smtClean="0">
                          <a:solidFill>
                            <a:srgbClr val="2929E9"/>
                          </a:solidFill>
                        </a:rPr>
                        <a:t>2</a:t>
                      </a:r>
                      <a:endParaRPr lang="ro-RO" sz="1600" b="1" dirty="0">
                        <a:solidFill>
                          <a:srgbClr val="2929E9"/>
                        </a:solidFill>
                      </a:endParaRPr>
                    </a:p>
                  </a:txBody>
                  <a:tcPr/>
                </a:tc>
              </a:tr>
              <a:tr h="362712">
                <a:tc>
                  <a:txBody>
                    <a:bodyPr/>
                    <a:lstStyle/>
                    <a:p>
                      <a:r>
                        <a:rPr lang="en-US" sz="1600" b="1" dirty="0" smtClean="0">
                          <a:solidFill>
                            <a:srgbClr val="2929E9"/>
                          </a:solidFill>
                        </a:rPr>
                        <a:t>FUNCTII DE EXECUTIE</a:t>
                      </a:r>
                      <a:endParaRPr lang="ro-RO" sz="1600" b="1" dirty="0">
                        <a:solidFill>
                          <a:srgbClr val="2929E9"/>
                        </a:solidFill>
                      </a:endParaRPr>
                    </a:p>
                  </a:txBody>
                  <a:tcPr/>
                </a:tc>
                <a:tc>
                  <a:txBody>
                    <a:bodyPr/>
                    <a:lstStyle/>
                    <a:p>
                      <a:pPr algn="ctr"/>
                      <a:r>
                        <a:rPr lang="en-US" sz="1600" b="1" dirty="0" smtClean="0">
                          <a:solidFill>
                            <a:srgbClr val="2929E9"/>
                          </a:solidFill>
                        </a:rPr>
                        <a:t>54</a:t>
                      </a:r>
                      <a:endParaRPr lang="ro-RO" sz="1600" b="1" dirty="0">
                        <a:solidFill>
                          <a:srgbClr val="2929E9"/>
                        </a:solidFill>
                      </a:endParaRPr>
                    </a:p>
                  </a:txBody>
                  <a:tcPr/>
                </a:tc>
                <a:tc>
                  <a:txBody>
                    <a:bodyPr/>
                    <a:lstStyle/>
                    <a:p>
                      <a:pPr algn="ctr"/>
                      <a:r>
                        <a:rPr lang="en-US" sz="1600" b="1" dirty="0" smtClean="0">
                          <a:solidFill>
                            <a:srgbClr val="2929E9"/>
                          </a:solidFill>
                        </a:rPr>
                        <a:t>41</a:t>
                      </a:r>
                      <a:endParaRPr lang="ro-RO" sz="1600" b="1" dirty="0">
                        <a:solidFill>
                          <a:srgbClr val="2929E9"/>
                        </a:solidFill>
                      </a:endParaRPr>
                    </a:p>
                  </a:txBody>
                  <a:tcPr/>
                </a:tc>
              </a:tr>
              <a:tr h="1012925">
                <a:tc>
                  <a:txBody>
                    <a:bodyPr/>
                    <a:lstStyle/>
                    <a:p>
                      <a:pPr algn="ctr"/>
                      <a:r>
                        <a:rPr lang="en-US" sz="1800" b="1" dirty="0" smtClean="0">
                          <a:solidFill>
                            <a:srgbClr val="FF0000"/>
                          </a:solidFill>
                        </a:rPr>
                        <a:t>TOTAL</a:t>
                      </a:r>
                      <a:endParaRPr lang="ro-RO" sz="1800" b="1" dirty="0">
                        <a:solidFill>
                          <a:srgbClr val="FF0000"/>
                        </a:solidFill>
                      </a:endParaRPr>
                    </a:p>
                  </a:txBody>
                  <a:tcPr/>
                </a:tc>
                <a:tc>
                  <a:txBody>
                    <a:bodyPr/>
                    <a:lstStyle/>
                    <a:p>
                      <a:pPr algn="ctr"/>
                      <a:r>
                        <a:rPr lang="en-US" sz="1600" b="1" dirty="0" smtClean="0">
                          <a:solidFill>
                            <a:srgbClr val="2929E9"/>
                          </a:solidFill>
                        </a:rPr>
                        <a:t>73</a:t>
                      </a:r>
                    </a:p>
                    <a:p>
                      <a:pPr algn="ctr"/>
                      <a:r>
                        <a:rPr lang="en-US" sz="1600" b="1" dirty="0" smtClean="0">
                          <a:solidFill>
                            <a:srgbClr val="2929E9"/>
                          </a:solidFill>
                        </a:rPr>
                        <a:t>(Din</a:t>
                      </a:r>
                      <a:r>
                        <a:rPr lang="en-US" sz="1600" b="1" baseline="0" dirty="0" smtClean="0">
                          <a:solidFill>
                            <a:srgbClr val="2929E9"/>
                          </a:solidFill>
                        </a:rPr>
                        <a:t> care 23 </a:t>
                      </a:r>
                      <a:r>
                        <a:rPr lang="en-US" sz="1600" b="1" baseline="0" dirty="0" err="1" smtClean="0">
                          <a:solidFill>
                            <a:srgbClr val="2929E9"/>
                          </a:solidFill>
                        </a:rPr>
                        <a:t>preluati</a:t>
                      </a:r>
                      <a:r>
                        <a:rPr lang="en-US" sz="1600" b="1" baseline="0" dirty="0" smtClean="0">
                          <a:solidFill>
                            <a:srgbClr val="2929E9"/>
                          </a:solidFill>
                        </a:rPr>
                        <a:t> de la DSP)</a:t>
                      </a:r>
                      <a:endParaRPr lang="ro-RO" sz="1600" b="1" dirty="0">
                        <a:solidFill>
                          <a:srgbClr val="2929E9"/>
                        </a:solidFill>
                      </a:endParaRPr>
                    </a:p>
                  </a:txBody>
                  <a:tcPr/>
                </a:tc>
                <a:tc>
                  <a:txBody>
                    <a:bodyPr/>
                    <a:lstStyle/>
                    <a:p>
                      <a:pPr algn="ctr"/>
                      <a:r>
                        <a:rPr lang="en-US" sz="1600" b="1" dirty="0" smtClean="0">
                          <a:solidFill>
                            <a:srgbClr val="2929E9"/>
                          </a:solidFill>
                        </a:rPr>
                        <a:t>49</a:t>
                      </a:r>
                      <a:endParaRPr lang="ro-RO" sz="1600" b="1" dirty="0">
                        <a:solidFill>
                          <a:srgbClr val="2929E9"/>
                        </a:solidFill>
                      </a:endParaRPr>
                    </a:p>
                  </a:txBody>
                  <a:tcPr/>
                </a:tc>
              </a:tr>
            </a:tbl>
          </a:graphicData>
        </a:graphic>
      </p:graphicFrame>
    </p:spTree>
    <p:extLst>
      <p:ext uri="{BB962C8B-B14F-4D97-AF65-F5344CB8AC3E}">
        <p14:creationId xmlns:p14="http://schemas.microsoft.com/office/powerpoint/2010/main" val="2342822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1">
              <a:lumMod val="40000"/>
              <a:lumOff val="60000"/>
            </a:schemeClr>
          </a:solidFill>
        </p:spPr>
        <p:txBody>
          <a:bodyPr>
            <a:normAutofit/>
          </a:bodyPr>
          <a:lstStyle/>
          <a:p>
            <a:r>
              <a:rPr lang="ro-RO" sz="2000" b="1" dirty="0">
                <a:solidFill>
                  <a:srgbClr val="FF0000"/>
                </a:solidFill>
              </a:rPr>
              <a:t>VII.CASA DE ASIGURARI DE SANATATE BISTRITA –NASAUD</a:t>
            </a:r>
            <a:br>
              <a:rPr lang="ro-RO" sz="2000" b="1" dirty="0">
                <a:solidFill>
                  <a:srgbClr val="FF0000"/>
                </a:solidFill>
              </a:rPr>
            </a:br>
            <a:r>
              <a:rPr lang="ro-RO" sz="2000" b="1" dirty="0">
                <a:solidFill>
                  <a:srgbClr val="FF0000"/>
                </a:solidFill>
              </a:rPr>
              <a:t>1999-2017</a:t>
            </a:r>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US" sz="1600" b="1" u="sng" dirty="0" smtClean="0">
                <a:solidFill>
                  <a:srgbClr val="FF0000"/>
                </a:solidFill>
                <a:latin typeface="Arial Black" panose="020B0A04020102020204" pitchFamily="34" charset="0"/>
              </a:rPr>
              <a:t>3.FINANTARE</a:t>
            </a:r>
            <a:endParaRPr lang="en-US" sz="1600" b="1" dirty="0" smtClean="0">
              <a:solidFill>
                <a:srgbClr val="FF0000"/>
              </a:solidFill>
              <a:latin typeface="Arial Black" panose="020B0A04020102020204" pitchFamily="34" charset="0"/>
            </a:endParaRPr>
          </a:p>
          <a:p>
            <a:pPr marL="0" indent="0">
              <a:buNone/>
            </a:pPr>
            <a:endParaRPr lang="en-US" sz="1600" b="1" u="sng" dirty="0">
              <a:solidFill>
                <a:srgbClr val="FF000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3.1.Veniturile</a:t>
            </a:r>
          </a:p>
          <a:p>
            <a:pPr marL="0" indent="0">
              <a:buNone/>
            </a:pPr>
            <a:endParaRPr lang="ro-RO" sz="1600" b="1" dirty="0">
              <a:solidFill>
                <a:srgbClr val="00B050"/>
              </a:solidFill>
              <a:latin typeface="Arial Black" panose="020B0A040201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91627210"/>
              </p:ext>
            </p:extLst>
          </p:nvPr>
        </p:nvGraphicFramePr>
        <p:xfrm>
          <a:off x="683569" y="2492897"/>
          <a:ext cx="7488832" cy="4067159"/>
        </p:xfrm>
        <a:graphic>
          <a:graphicData uri="http://schemas.openxmlformats.org/drawingml/2006/table">
            <a:tbl>
              <a:tblPr firstRow="1" bandRow="1">
                <a:tableStyleId>{5C22544A-7EE6-4342-B048-85BDC9FD1C3A}</a:tableStyleId>
              </a:tblPr>
              <a:tblGrid>
                <a:gridCol w="2212608"/>
                <a:gridCol w="1021204"/>
                <a:gridCol w="1077938"/>
                <a:gridCol w="1588541"/>
                <a:gridCol w="1588541"/>
              </a:tblGrid>
              <a:tr h="1080119">
                <a:tc>
                  <a:txBody>
                    <a:bodyPr/>
                    <a:lstStyle/>
                    <a:p>
                      <a:pPr algn="ctr"/>
                      <a:r>
                        <a:rPr lang="en-US" sz="1600" b="1" dirty="0" smtClean="0">
                          <a:ln>
                            <a:solidFill>
                              <a:schemeClr val="bg1"/>
                            </a:solidFill>
                          </a:ln>
                          <a:solidFill>
                            <a:srgbClr val="002060"/>
                          </a:solidFill>
                          <a:latin typeface="Arial Black" panose="020B0A04020102020204" pitchFamily="34" charset="0"/>
                        </a:rPr>
                        <a:t>CATEGORIA DE VENITURI</a:t>
                      </a:r>
                      <a:endParaRPr lang="ro-RO" sz="1600" b="1" dirty="0">
                        <a:ln>
                          <a:solidFill>
                            <a:schemeClr val="bg1"/>
                          </a:solidFill>
                        </a:ln>
                        <a:solidFill>
                          <a:srgbClr val="002060"/>
                        </a:solidFill>
                        <a:latin typeface="Arial Black" panose="020B0A04020102020204" pitchFamily="34" charset="0"/>
                      </a:endParaRPr>
                    </a:p>
                  </a:txBody>
                  <a:tcPr>
                    <a:solidFill>
                      <a:srgbClr val="99FF66"/>
                    </a:solidFill>
                  </a:tcPr>
                </a:tc>
                <a:tc>
                  <a:txBody>
                    <a:bodyPr/>
                    <a:lstStyle/>
                    <a:p>
                      <a:pPr algn="ctr"/>
                      <a:r>
                        <a:rPr lang="en-US" sz="1600" b="1" dirty="0" smtClean="0">
                          <a:ln>
                            <a:solidFill>
                              <a:schemeClr val="bg1"/>
                            </a:solidFill>
                          </a:ln>
                          <a:solidFill>
                            <a:srgbClr val="002060"/>
                          </a:solidFill>
                          <a:latin typeface="Arial Black" panose="020B0A04020102020204" pitchFamily="34" charset="0"/>
                        </a:rPr>
                        <a:t>1999</a:t>
                      </a:r>
                    </a:p>
                    <a:p>
                      <a:pPr algn="ctr"/>
                      <a:r>
                        <a:rPr lang="en-US" sz="1600" b="1" dirty="0" smtClean="0">
                          <a:ln>
                            <a:solidFill>
                              <a:schemeClr val="bg1"/>
                            </a:solidFill>
                          </a:ln>
                          <a:solidFill>
                            <a:srgbClr val="002060"/>
                          </a:solidFill>
                          <a:latin typeface="Arial Black" panose="020B0A04020102020204" pitchFamily="34" charset="0"/>
                        </a:rPr>
                        <a:t>-mii lei_</a:t>
                      </a:r>
                      <a:endParaRPr lang="ro-RO" sz="1600" b="1" dirty="0">
                        <a:ln>
                          <a:solidFill>
                            <a:schemeClr val="bg1"/>
                          </a:solidFill>
                        </a:ln>
                        <a:solidFill>
                          <a:srgbClr val="002060"/>
                        </a:solidFill>
                        <a:latin typeface="Arial Black" panose="020B0A04020102020204" pitchFamily="34" charset="0"/>
                      </a:endParaRPr>
                    </a:p>
                  </a:txBody>
                  <a:tcPr>
                    <a:solidFill>
                      <a:srgbClr val="99FF66"/>
                    </a:solidFill>
                  </a:tcPr>
                </a:tc>
                <a:tc>
                  <a:txBody>
                    <a:bodyPr/>
                    <a:lstStyle/>
                    <a:p>
                      <a:pPr algn="ctr"/>
                      <a:r>
                        <a:rPr lang="en-US" sz="1600" b="1" dirty="0" smtClean="0">
                          <a:ln>
                            <a:solidFill>
                              <a:schemeClr val="bg1"/>
                            </a:solidFill>
                          </a:ln>
                          <a:solidFill>
                            <a:srgbClr val="002060"/>
                          </a:solidFill>
                          <a:latin typeface="Arial Black" panose="020B0A04020102020204" pitchFamily="34" charset="0"/>
                        </a:rPr>
                        <a:t>2000</a:t>
                      </a:r>
                    </a:p>
                    <a:p>
                      <a:pPr algn="ctr"/>
                      <a:r>
                        <a:rPr lang="en-US" sz="1600" b="1" dirty="0" smtClean="0">
                          <a:ln>
                            <a:solidFill>
                              <a:schemeClr val="bg1"/>
                            </a:solidFill>
                          </a:ln>
                          <a:solidFill>
                            <a:srgbClr val="002060"/>
                          </a:solidFill>
                          <a:latin typeface="Arial Black" panose="020B0A04020102020204" pitchFamily="34" charset="0"/>
                        </a:rPr>
                        <a:t>-mii lei-</a:t>
                      </a:r>
                      <a:endParaRPr lang="ro-RO" sz="1600" b="1" dirty="0">
                        <a:ln>
                          <a:solidFill>
                            <a:schemeClr val="bg1"/>
                          </a:solidFill>
                        </a:ln>
                        <a:solidFill>
                          <a:srgbClr val="002060"/>
                        </a:solidFill>
                        <a:latin typeface="Arial Black" panose="020B0A04020102020204" pitchFamily="34" charset="0"/>
                      </a:endParaRPr>
                    </a:p>
                  </a:txBody>
                  <a:tcPr>
                    <a:solidFill>
                      <a:srgbClr val="99FF66"/>
                    </a:solidFill>
                  </a:tcPr>
                </a:tc>
                <a:tc>
                  <a:txBody>
                    <a:bodyPr/>
                    <a:lstStyle/>
                    <a:p>
                      <a:pPr algn="ctr"/>
                      <a:r>
                        <a:rPr lang="en-US" sz="1600" b="1" dirty="0" smtClean="0">
                          <a:ln>
                            <a:solidFill>
                              <a:schemeClr val="bg1"/>
                            </a:solidFill>
                          </a:ln>
                          <a:solidFill>
                            <a:srgbClr val="002060"/>
                          </a:solidFill>
                          <a:latin typeface="Arial Black" panose="020B0A04020102020204" pitchFamily="34" charset="0"/>
                        </a:rPr>
                        <a:t>2017</a:t>
                      </a:r>
                    </a:p>
                    <a:p>
                      <a:pPr algn="ctr"/>
                      <a:r>
                        <a:rPr lang="en-US" sz="1600" b="1" dirty="0" smtClean="0">
                          <a:ln>
                            <a:solidFill>
                              <a:schemeClr val="bg1"/>
                            </a:solidFill>
                          </a:ln>
                          <a:solidFill>
                            <a:srgbClr val="002060"/>
                          </a:solidFill>
                          <a:latin typeface="Arial Black" panose="020B0A04020102020204" pitchFamily="34" charset="0"/>
                        </a:rPr>
                        <a:t>-mii lei-</a:t>
                      </a:r>
                      <a:endParaRPr lang="ro-RO" sz="1600" b="1" dirty="0">
                        <a:ln>
                          <a:solidFill>
                            <a:schemeClr val="bg1"/>
                          </a:solidFill>
                        </a:ln>
                        <a:solidFill>
                          <a:srgbClr val="002060"/>
                        </a:solidFill>
                        <a:latin typeface="Arial Black" panose="020B0A04020102020204" pitchFamily="34" charset="0"/>
                      </a:endParaRPr>
                    </a:p>
                  </a:txBody>
                  <a:tcPr>
                    <a:solidFill>
                      <a:srgbClr val="99FF66"/>
                    </a:solidFill>
                  </a:tcPr>
                </a:tc>
                <a:tc>
                  <a:txBody>
                    <a:bodyPr/>
                    <a:lstStyle/>
                    <a:p>
                      <a:pPr algn="ctr"/>
                      <a:r>
                        <a:rPr lang="en-US" sz="1600" b="1" dirty="0" smtClean="0">
                          <a:ln>
                            <a:solidFill>
                              <a:schemeClr val="bg1"/>
                            </a:solidFill>
                          </a:ln>
                          <a:solidFill>
                            <a:srgbClr val="002060"/>
                          </a:solidFill>
                          <a:latin typeface="Arial Black" panose="020B0A04020102020204" pitchFamily="34" charset="0"/>
                        </a:rPr>
                        <a:t>2017</a:t>
                      </a:r>
                    </a:p>
                    <a:p>
                      <a:pPr algn="ctr"/>
                      <a:r>
                        <a:rPr lang="en-US" sz="1600" b="1" dirty="0" smtClean="0">
                          <a:ln>
                            <a:solidFill>
                              <a:schemeClr val="bg1"/>
                            </a:solidFill>
                          </a:ln>
                          <a:solidFill>
                            <a:srgbClr val="002060"/>
                          </a:solidFill>
                          <a:latin typeface="Arial Black" panose="020B0A04020102020204" pitchFamily="34" charset="0"/>
                        </a:rPr>
                        <a:t>CORECTAT</a:t>
                      </a:r>
                    </a:p>
                    <a:p>
                      <a:pPr algn="ctr"/>
                      <a:r>
                        <a:rPr lang="en-US" sz="1400" b="1" dirty="0" smtClean="0">
                          <a:ln>
                            <a:solidFill>
                              <a:schemeClr val="bg1"/>
                            </a:solidFill>
                          </a:ln>
                          <a:solidFill>
                            <a:srgbClr val="002060"/>
                          </a:solidFill>
                          <a:latin typeface="Arial Black" panose="020B0A04020102020204" pitchFamily="34" charset="0"/>
                        </a:rPr>
                        <a:t>(rata </a:t>
                      </a:r>
                      <a:r>
                        <a:rPr lang="en-US" sz="1400" b="1" dirty="0" err="1" smtClean="0">
                          <a:ln>
                            <a:solidFill>
                              <a:schemeClr val="bg1"/>
                            </a:solidFill>
                          </a:ln>
                          <a:solidFill>
                            <a:srgbClr val="002060"/>
                          </a:solidFill>
                          <a:latin typeface="Arial Black" panose="020B0A04020102020204" pitchFamily="34" charset="0"/>
                        </a:rPr>
                        <a:t>inflatiei</a:t>
                      </a:r>
                      <a:r>
                        <a:rPr lang="en-US" sz="1400" b="1" dirty="0" smtClean="0">
                          <a:ln>
                            <a:solidFill>
                              <a:schemeClr val="bg1"/>
                            </a:solidFill>
                          </a:ln>
                          <a:solidFill>
                            <a:srgbClr val="002060"/>
                          </a:solidFill>
                          <a:latin typeface="Arial Black" panose="020B0A04020102020204" pitchFamily="34" charset="0"/>
                        </a:rPr>
                        <a:t> 156,25%)</a:t>
                      </a:r>
                      <a:endParaRPr lang="ro-RO" sz="1400" b="1" dirty="0">
                        <a:ln>
                          <a:solidFill>
                            <a:schemeClr val="bg1"/>
                          </a:solidFill>
                        </a:ln>
                        <a:solidFill>
                          <a:srgbClr val="002060"/>
                        </a:solidFill>
                        <a:latin typeface="Arial Black" panose="020B0A04020102020204" pitchFamily="34" charset="0"/>
                      </a:endParaRPr>
                    </a:p>
                  </a:txBody>
                  <a:tcPr>
                    <a:solidFill>
                      <a:srgbClr val="99FF66"/>
                    </a:solidFill>
                  </a:tcPr>
                </a:tc>
              </a:tr>
              <a:tr h="559924">
                <a:tc>
                  <a:txBody>
                    <a:bodyPr/>
                    <a:lstStyle/>
                    <a:p>
                      <a:pPr algn="ctr"/>
                      <a:r>
                        <a:rPr lang="en-US" sz="1600" b="1" dirty="0" smtClean="0">
                          <a:ln>
                            <a:solidFill>
                              <a:schemeClr val="bg1"/>
                            </a:solidFill>
                          </a:ln>
                          <a:solidFill>
                            <a:srgbClr val="C00000"/>
                          </a:solidFill>
                          <a:latin typeface="Arial Black" panose="020B0A04020102020204" pitchFamily="34" charset="0"/>
                        </a:rPr>
                        <a:t>CONTRIBUTII LA FNUASS</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14,976</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ro-RO" sz="1600" b="1" dirty="0" smtClean="0">
                          <a:ln>
                            <a:solidFill>
                              <a:schemeClr val="bg1"/>
                            </a:solidFill>
                          </a:ln>
                          <a:solidFill>
                            <a:srgbClr val="C00000"/>
                          </a:solidFill>
                          <a:latin typeface="Arial Black" panose="020B0A04020102020204" pitchFamily="34" charset="0"/>
                        </a:rPr>
                        <a:t>22.191</a:t>
                      </a:r>
                    </a:p>
                    <a:p>
                      <a:pPr algn="ct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ro-RO" sz="1600" b="1" dirty="0" smtClean="0">
                          <a:ln>
                            <a:solidFill>
                              <a:schemeClr val="bg1"/>
                            </a:solidFill>
                          </a:ln>
                          <a:solidFill>
                            <a:srgbClr val="C00000"/>
                          </a:solidFill>
                          <a:latin typeface="Arial Black" panose="020B0A04020102020204" pitchFamily="34" charset="0"/>
                        </a:rPr>
                        <a:t>13</a:t>
                      </a:r>
                      <a:r>
                        <a:rPr lang="en-US" sz="1600" b="1" dirty="0" smtClean="0">
                          <a:ln>
                            <a:solidFill>
                              <a:schemeClr val="bg1"/>
                            </a:solidFill>
                          </a:ln>
                          <a:solidFill>
                            <a:srgbClr val="C00000"/>
                          </a:solidFill>
                          <a:latin typeface="Arial Black" panose="020B0A04020102020204" pitchFamily="34" charset="0"/>
                        </a:rPr>
                        <a:t>1.427</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84.113</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r>
              <a:tr h="795681">
                <a:tc>
                  <a:txBody>
                    <a:bodyPr/>
                    <a:lstStyle/>
                    <a:p>
                      <a:pPr algn="ctr"/>
                      <a:r>
                        <a:rPr lang="en-US" sz="1600" b="1" dirty="0" smtClean="0">
                          <a:ln>
                            <a:solidFill>
                              <a:schemeClr val="bg1"/>
                            </a:solidFill>
                          </a:ln>
                          <a:solidFill>
                            <a:srgbClr val="C00000"/>
                          </a:solidFill>
                          <a:latin typeface="Arial Black" panose="020B0A04020102020204" pitchFamily="34" charset="0"/>
                        </a:rPr>
                        <a:t>SUME PRIMITE DE LA ALTE BUGETE</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175</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148</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10.718</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6.860</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r>
              <a:tr h="1031439">
                <a:tc>
                  <a:txBody>
                    <a:bodyPr/>
                    <a:lstStyle/>
                    <a:p>
                      <a:pPr algn="ctr"/>
                      <a:r>
                        <a:rPr lang="en-US" sz="1600" b="1" dirty="0" smtClean="0">
                          <a:ln>
                            <a:solidFill>
                              <a:schemeClr val="bg1"/>
                            </a:solidFill>
                          </a:ln>
                          <a:solidFill>
                            <a:srgbClr val="C00000"/>
                          </a:solidFill>
                          <a:latin typeface="Arial Black" panose="020B0A04020102020204" pitchFamily="34" charset="0"/>
                        </a:rPr>
                        <a:t>SUME DIN FONDUL DE REDRISTRIBUIRE CNAS</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4,234</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7.531</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120.641</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600" b="1" dirty="0" smtClean="0">
                          <a:ln>
                            <a:solidFill>
                              <a:schemeClr val="bg1"/>
                            </a:solidFill>
                          </a:ln>
                          <a:solidFill>
                            <a:srgbClr val="C00000"/>
                          </a:solidFill>
                          <a:latin typeface="Arial Black" panose="020B0A04020102020204" pitchFamily="34" charset="0"/>
                        </a:rPr>
                        <a:t>77.210</a:t>
                      </a:r>
                      <a:endParaRPr lang="ro-RO" sz="1600" b="1" dirty="0">
                        <a:ln>
                          <a:solidFill>
                            <a:schemeClr val="bg1"/>
                          </a:solidFill>
                        </a:ln>
                        <a:solidFill>
                          <a:srgbClr val="C00000"/>
                        </a:solidFill>
                        <a:latin typeface="Arial Black" panose="020B0A04020102020204" pitchFamily="34" charset="0"/>
                      </a:endParaRPr>
                    </a:p>
                  </a:txBody>
                  <a:tcPr>
                    <a:solidFill>
                      <a:schemeClr val="accent3">
                        <a:lumMod val="20000"/>
                        <a:lumOff val="80000"/>
                      </a:schemeClr>
                    </a:solidFill>
                  </a:tcPr>
                </a:tc>
              </a:tr>
              <a:tr h="509204">
                <a:tc>
                  <a:txBody>
                    <a:bodyPr/>
                    <a:lstStyle/>
                    <a:p>
                      <a:pPr algn="ctr"/>
                      <a:r>
                        <a:rPr lang="en-US" sz="1800" b="1" dirty="0" smtClean="0">
                          <a:ln>
                            <a:solidFill>
                              <a:schemeClr val="bg1"/>
                            </a:solidFill>
                          </a:ln>
                          <a:solidFill>
                            <a:srgbClr val="FF0000"/>
                          </a:solidFill>
                          <a:latin typeface="Arial Black" panose="020B0A04020102020204" pitchFamily="34" charset="0"/>
                        </a:rPr>
                        <a:t>TOTAL</a:t>
                      </a:r>
                      <a:endParaRPr lang="ro-RO" sz="1800" b="1" dirty="0">
                        <a:ln>
                          <a:solidFill>
                            <a:schemeClr val="bg1"/>
                          </a:solidFill>
                        </a:ln>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400" b="1" dirty="0" smtClean="0">
                          <a:ln>
                            <a:solidFill>
                              <a:schemeClr val="bg1"/>
                            </a:solidFill>
                          </a:ln>
                          <a:solidFill>
                            <a:srgbClr val="FF0000"/>
                          </a:solidFill>
                          <a:latin typeface="Arial Black" panose="020B0A04020102020204" pitchFamily="34" charset="0"/>
                        </a:rPr>
                        <a:t>15.151</a:t>
                      </a:r>
                      <a:endParaRPr lang="ro-RO" sz="1400" b="1" dirty="0">
                        <a:ln>
                          <a:solidFill>
                            <a:schemeClr val="bg1"/>
                          </a:solidFill>
                        </a:ln>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ro-RO" sz="1400" b="1" dirty="0" smtClean="0">
                          <a:ln>
                            <a:solidFill>
                              <a:schemeClr val="bg1"/>
                            </a:solidFill>
                          </a:ln>
                          <a:solidFill>
                            <a:srgbClr val="FF0000"/>
                          </a:solidFill>
                          <a:latin typeface="Arial Black" panose="020B0A04020102020204" pitchFamily="34" charset="0"/>
                        </a:rPr>
                        <a:t>30,020</a:t>
                      </a:r>
                    </a:p>
                    <a:p>
                      <a:pPr algn="ctr"/>
                      <a:endParaRPr lang="ro-RO" sz="1400" b="1" dirty="0">
                        <a:ln>
                          <a:solidFill>
                            <a:schemeClr val="bg1"/>
                          </a:solidFill>
                        </a:ln>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400" b="1" dirty="0" smtClean="0">
                          <a:ln>
                            <a:solidFill>
                              <a:schemeClr val="bg1"/>
                            </a:solidFill>
                          </a:ln>
                          <a:solidFill>
                            <a:srgbClr val="FF0000"/>
                          </a:solidFill>
                          <a:latin typeface="Arial Black" panose="020B0A04020102020204" pitchFamily="34" charset="0"/>
                        </a:rPr>
                        <a:t>262.785</a:t>
                      </a:r>
                      <a:endParaRPr lang="ro-RO" sz="1400" b="1" dirty="0">
                        <a:ln>
                          <a:solidFill>
                            <a:schemeClr val="bg1"/>
                          </a:solidFill>
                        </a:ln>
                        <a:solidFill>
                          <a:srgbClr val="FF0000"/>
                        </a:solidFill>
                        <a:latin typeface="Arial Black" panose="020B0A04020102020204" pitchFamily="34" charset="0"/>
                      </a:endParaRPr>
                    </a:p>
                  </a:txBody>
                  <a:tcPr>
                    <a:solidFill>
                      <a:schemeClr val="accent3">
                        <a:lumMod val="20000"/>
                        <a:lumOff val="80000"/>
                      </a:schemeClr>
                    </a:solidFill>
                  </a:tcPr>
                </a:tc>
                <a:tc>
                  <a:txBody>
                    <a:bodyPr/>
                    <a:lstStyle/>
                    <a:p>
                      <a:pPr algn="ctr"/>
                      <a:r>
                        <a:rPr lang="en-US" sz="1400" b="1" dirty="0" smtClean="0">
                          <a:ln>
                            <a:solidFill>
                              <a:schemeClr val="bg1"/>
                            </a:solidFill>
                          </a:ln>
                          <a:solidFill>
                            <a:srgbClr val="FF0000"/>
                          </a:solidFill>
                          <a:latin typeface="Arial Black" panose="020B0A04020102020204" pitchFamily="34" charset="0"/>
                        </a:rPr>
                        <a:t>168.182</a:t>
                      </a:r>
                      <a:endParaRPr lang="ro-RO" sz="1400" b="1" dirty="0">
                        <a:ln>
                          <a:solidFill>
                            <a:schemeClr val="bg1"/>
                          </a:solidFill>
                        </a:ln>
                        <a:solidFill>
                          <a:srgbClr val="FF0000"/>
                        </a:solidFill>
                        <a:latin typeface="Arial Black" panose="020B0A04020102020204" pitchFamily="34" charset="0"/>
                      </a:endParaRPr>
                    </a:p>
                  </a:txBody>
                  <a:tcPr>
                    <a:solidFill>
                      <a:schemeClr val="accent3">
                        <a:lumMod val="20000"/>
                        <a:lumOff val="80000"/>
                      </a:schemeClr>
                    </a:solidFill>
                  </a:tcPr>
                </a:tc>
              </a:tr>
            </a:tbl>
          </a:graphicData>
        </a:graphic>
      </p:graphicFrame>
    </p:spTree>
    <p:extLst>
      <p:ext uri="{BB962C8B-B14F-4D97-AF65-F5344CB8AC3E}">
        <p14:creationId xmlns:p14="http://schemas.microsoft.com/office/powerpoint/2010/main" val="2402937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1">
              <a:lumMod val="40000"/>
              <a:lumOff val="60000"/>
            </a:schemeClr>
          </a:solidFill>
        </p:spPr>
        <p:txBody>
          <a:bodyPr>
            <a:normAutofit/>
          </a:bodyPr>
          <a:lstStyle/>
          <a:p>
            <a:r>
              <a:rPr lang="ro-RO" sz="2000" b="1" dirty="0">
                <a:solidFill>
                  <a:srgbClr val="FF0000"/>
                </a:solidFill>
              </a:rPr>
              <a:t>VII.CASA DE ASIGURARI DE SANATATE BISTRITA –NASAUD</a:t>
            </a:r>
            <a:br>
              <a:rPr lang="ro-RO" sz="2000" b="1" dirty="0">
                <a:solidFill>
                  <a:srgbClr val="FF0000"/>
                </a:solidFill>
              </a:rPr>
            </a:br>
            <a:r>
              <a:rPr lang="ro-RO" sz="2000" b="1" dirty="0">
                <a:solidFill>
                  <a:srgbClr val="FF0000"/>
                </a:solidFill>
              </a:rPr>
              <a:t>1999-2017</a:t>
            </a:r>
          </a:p>
        </p:txBody>
      </p:sp>
      <p:sp>
        <p:nvSpPr>
          <p:cNvPr id="3" name="Content Placeholder 2"/>
          <p:cNvSpPr>
            <a:spLocks noGrp="1"/>
          </p:cNvSpPr>
          <p:nvPr>
            <p:ph idx="1"/>
          </p:nvPr>
        </p:nvSpPr>
        <p:spPr/>
        <p:txBody>
          <a:bodyPr>
            <a:normAutofit/>
          </a:bodyPr>
          <a:lstStyle/>
          <a:p>
            <a:pPr marL="0" indent="0">
              <a:buNone/>
            </a:pPr>
            <a:r>
              <a:rPr lang="en-US" sz="1600" dirty="0" smtClean="0">
                <a:solidFill>
                  <a:srgbClr val="00B050"/>
                </a:solidFill>
                <a:latin typeface="Arial Black" panose="020B0A04020102020204" pitchFamily="34" charset="0"/>
              </a:rPr>
              <a:t>3.2.Cheltuielile</a:t>
            </a:r>
          </a:p>
          <a:p>
            <a:pPr marL="0" indent="0">
              <a:buNone/>
            </a:pPr>
            <a:endParaRPr lang="en-US" sz="1600" dirty="0" smtClean="0">
              <a:solidFill>
                <a:srgbClr val="00B050"/>
              </a:solidFill>
              <a:latin typeface="Arial Black" panose="020B0A04020102020204" pitchFamily="34" charset="0"/>
            </a:endParaRPr>
          </a:p>
          <a:p>
            <a:pPr marL="0" indent="0">
              <a:buNone/>
            </a:pPr>
            <a:endParaRPr lang="ro-RO" sz="1600" dirty="0">
              <a:solidFill>
                <a:srgbClr val="00B050"/>
              </a:solidFill>
              <a:latin typeface="Arial Black" panose="020B0A040201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30493979"/>
              </p:ext>
            </p:extLst>
          </p:nvPr>
        </p:nvGraphicFramePr>
        <p:xfrm>
          <a:off x="539551" y="2204864"/>
          <a:ext cx="7920880" cy="4018153"/>
        </p:xfrm>
        <a:graphic>
          <a:graphicData uri="http://schemas.openxmlformats.org/drawingml/2006/table">
            <a:tbl>
              <a:tblPr firstRow="1" bandRow="1">
                <a:tableStyleId>{5940675A-B579-460E-94D1-54222C63F5DA}</a:tableStyleId>
              </a:tblPr>
              <a:tblGrid>
                <a:gridCol w="2880321"/>
                <a:gridCol w="1224136"/>
                <a:gridCol w="1224136"/>
                <a:gridCol w="1152128"/>
                <a:gridCol w="1440159"/>
              </a:tblGrid>
              <a:tr h="360553">
                <a:tc>
                  <a:txBody>
                    <a:bodyPr/>
                    <a:lstStyle/>
                    <a:p>
                      <a:pPr algn="ctr"/>
                      <a:r>
                        <a:rPr lang="en-US" sz="1400" dirty="0" smtClean="0">
                          <a:solidFill>
                            <a:srgbClr val="C00000"/>
                          </a:solidFill>
                          <a:latin typeface="Arial Black" panose="020B0A04020102020204" pitchFamily="34" charset="0"/>
                        </a:rPr>
                        <a:t>CATEGORIA DE CHELTUIELI</a:t>
                      </a:r>
                      <a:endParaRPr lang="ro-RO" sz="1400" dirty="0">
                        <a:solidFill>
                          <a:srgbClr val="C00000"/>
                        </a:solidFill>
                        <a:latin typeface="Arial Black" panose="020B0A04020102020204" pitchFamily="34" charset="0"/>
                      </a:endParaRPr>
                    </a:p>
                  </a:txBody>
                  <a:tcPr>
                    <a:solidFill>
                      <a:schemeClr val="accent4">
                        <a:lumMod val="40000"/>
                        <a:lumOff val="60000"/>
                      </a:schemeClr>
                    </a:solidFill>
                  </a:tcPr>
                </a:tc>
                <a:tc>
                  <a:txBody>
                    <a:bodyPr/>
                    <a:lstStyle/>
                    <a:p>
                      <a:pPr algn="ctr"/>
                      <a:r>
                        <a:rPr lang="en-US" sz="1400" dirty="0" smtClean="0">
                          <a:solidFill>
                            <a:srgbClr val="C00000"/>
                          </a:solidFill>
                          <a:latin typeface="Arial Black" panose="020B0A04020102020204" pitchFamily="34" charset="0"/>
                        </a:rPr>
                        <a:t>1999</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solidFill>
                      <a:schemeClr val="accent4">
                        <a:lumMod val="40000"/>
                        <a:lumOff val="60000"/>
                      </a:schemeClr>
                    </a:solidFill>
                  </a:tcPr>
                </a:tc>
                <a:tc>
                  <a:txBody>
                    <a:bodyPr/>
                    <a:lstStyle/>
                    <a:p>
                      <a:pPr algn="ctr"/>
                      <a:r>
                        <a:rPr lang="en-US" sz="1400" dirty="0" smtClean="0">
                          <a:solidFill>
                            <a:srgbClr val="C00000"/>
                          </a:solidFill>
                          <a:latin typeface="Arial Black" panose="020B0A04020102020204" pitchFamily="34" charset="0"/>
                        </a:rPr>
                        <a:t>2000</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solidFill>
                      <a:schemeClr val="accent4">
                        <a:lumMod val="40000"/>
                        <a:lumOff val="60000"/>
                      </a:schemeClr>
                    </a:solidFill>
                  </a:tcPr>
                </a:tc>
                <a:tc>
                  <a:txBody>
                    <a:bodyPr/>
                    <a:lstStyle/>
                    <a:p>
                      <a:pPr algn="ctr"/>
                      <a:r>
                        <a:rPr lang="en-US" sz="1400" dirty="0" smtClean="0">
                          <a:solidFill>
                            <a:srgbClr val="C00000"/>
                          </a:solidFill>
                          <a:latin typeface="Arial Black" panose="020B0A04020102020204" pitchFamily="34" charset="0"/>
                        </a:rPr>
                        <a:t>2017</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solidFill>
                      <a:schemeClr val="accent4">
                        <a:lumMod val="40000"/>
                        <a:lumOff val="60000"/>
                      </a:schemeClr>
                    </a:solidFill>
                  </a:tcPr>
                </a:tc>
                <a:tc>
                  <a:txBody>
                    <a:bodyPr/>
                    <a:lstStyle/>
                    <a:p>
                      <a:pPr algn="ctr"/>
                      <a:r>
                        <a:rPr lang="en-US" sz="1400" dirty="0" smtClean="0">
                          <a:solidFill>
                            <a:srgbClr val="C00000"/>
                          </a:solidFill>
                          <a:latin typeface="Arial Black" panose="020B0A04020102020204" pitchFamily="34" charset="0"/>
                        </a:rPr>
                        <a:t>2017</a:t>
                      </a:r>
                    </a:p>
                    <a:p>
                      <a:pPr algn="ctr"/>
                      <a:r>
                        <a:rPr lang="en-US" sz="1200" dirty="0" smtClean="0">
                          <a:solidFill>
                            <a:srgbClr val="C00000"/>
                          </a:solidFill>
                          <a:latin typeface="Arial Black" panose="020B0A04020102020204" pitchFamily="34" charset="0"/>
                        </a:rPr>
                        <a:t>CORECTAT</a:t>
                      </a:r>
                    </a:p>
                    <a:p>
                      <a:pPr algn="ctr"/>
                      <a:r>
                        <a:rPr lang="en-US" sz="1200" dirty="0" smtClean="0">
                          <a:solidFill>
                            <a:srgbClr val="C00000"/>
                          </a:solidFill>
                          <a:latin typeface="Arial Black" panose="020B0A04020102020204" pitchFamily="34" charset="0"/>
                        </a:rPr>
                        <a:t>(rata </a:t>
                      </a:r>
                      <a:r>
                        <a:rPr lang="en-US" sz="1200" dirty="0" err="1" smtClean="0">
                          <a:solidFill>
                            <a:srgbClr val="C00000"/>
                          </a:solidFill>
                          <a:latin typeface="Arial Black" panose="020B0A04020102020204" pitchFamily="34" charset="0"/>
                        </a:rPr>
                        <a:t>inflatiei</a:t>
                      </a:r>
                      <a:r>
                        <a:rPr lang="en-US" sz="1200" dirty="0" smtClean="0">
                          <a:solidFill>
                            <a:srgbClr val="C00000"/>
                          </a:solidFill>
                          <a:latin typeface="Arial Black" panose="020B0A04020102020204" pitchFamily="34" charset="0"/>
                        </a:rPr>
                        <a:t> 156,25%)</a:t>
                      </a:r>
                    </a:p>
                  </a:txBody>
                  <a:tcPr>
                    <a:solidFill>
                      <a:schemeClr val="accent4">
                        <a:lumMod val="40000"/>
                        <a:lumOff val="60000"/>
                      </a:schemeClr>
                    </a:solidFill>
                  </a:tcPr>
                </a:tc>
              </a:tr>
              <a:tr h="360553">
                <a:tc>
                  <a:txBody>
                    <a:bodyPr/>
                    <a:lstStyle/>
                    <a:p>
                      <a:pPr algn="ctr"/>
                      <a:r>
                        <a:rPr lang="en-US" sz="1400" b="1" dirty="0" err="1" smtClean="0">
                          <a:solidFill>
                            <a:srgbClr val="002060"/>
                          </a:solidFill>
                          <a:latin typeface="Arial Black" panose="020B0A04020102020204" pitchFamily="34" charset="0"/>
                        </a:rPr>
                        <a:t>Asistenta</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medicala</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primara</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1.806</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3.911</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23.177</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14.833</a:t>
                      </a:r>
                      <a:endParaRPr lang="ro-RO" sz="1400" b="1" dirty="0">
                        <a:solidFill>
                          <a:srgbClr val="002060"/>
                        </a:solidFill>
                        <a:latin typeface="Arial Black" panose="020B0A04020102020204" pitchFamily="34" charset="0"/>
                      </a:endParaRPr>
                    </a:p>
                  </a:txBody>
                  <a:tcPr>
                    <a:solidFill>
                      <a:schemeClr val="bg2"/>
                    </a:solidFill>
                  </a:tcPr>
                </a:tc>
              </a:tr>
              <a:tr h="360553">
                <a:tc>
                  <a:txBody>
                    <a:bodyPr/>
                    <a:lstStyle/>
                    <a:p>
                      <a:pPr algn="ctr"/>
                      <a:r>
                        <a:rPr lang="en-US" sz="1400" b="1" dirty="0" err="1" smtClean="0">
                          <a:solidFill>
                            <a:srgbClr val="002060"/>
                          </a:solidFill>
                          <a:latin typeface="Arial Black" panose="020B0A04020102020204" pitchFamily="34" charset="0"/>
                        </a:rPr>
                        <a:t>Asistenta</a:t>
                      </a:r>
                      <a:r>
                        <a:rPr lang="en-US" sz="1400" b="1" dirty="0" smtClean="0">
                          <a:solidFill>
                            <a:srgbClr val="002060"/>
                          </a:solidFill>
                          <a:latin typeface="Arial Black" panose="020B0A04020102020204" pitchFamily="34" charset="0"/>
                        </a:rPr>
                        <a:t> med.de </a:t>
                      </a:r>
                      <a:r>
                        <a:rPr lang="en-US" sz="1400" b="1" dirty="0" err="1" smtClean="0">
                          <a:solidFill>
                            <a:srgbClr val="002060"/>
                          </a:solidFill>
                          <a:latin typeface="Arial Black" panose="020B0A04020102020204" pitchFamily="34" charset="0"/>
                        </a:rPr>
                        <a:t>specialitate</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ambulatorie</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1.318</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1.962</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7.437</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4.760</a:t>
                      </a:r>
                      <a:endParaRPr lang="ro-RO" sz="1400" b="1" dirty="0">
                        <a:solidFill>
                          <a:srgbClr val="002060"/>
                        </a:solidFill>
                        <a:latin typeface="Arial Black" panose="020B0A04020102020204" pitchFamily="34" charset="0"/>
                      </a:endParaRPr>
                    </a:p>
                  </a:txBody>
                  <a:tcPr>
                    <a:solidFill>
                      <a:schemeClr val="bg2"/>
                    </a:solidFill>
                  </a:tcPr>
                </a:tc>
              </a:tr>
              <a:tr h="360553">
                <a:tc>
                  <a:txBody>
                    <a:bodyPr/>
                    <a:lstStyle/>
                    <a:p>
                      <a:pPr algn="ctr"/>
                      <a:r>
                        <a:rPr lang="en-US" sz="1400" b="1" dirty="0" err="1" smtClean="0">
                          <a:solidFill>
                            <a:srgbClr val="002060"/>
                          </a:solidFill>
                          <a:latin typeface="Arial Black" panose="020B0A04020102020204" pitchFamily="34" charset="0"/>
                        </a:rPr>
                        <a:t>Asistenta</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medicala</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stomatologica</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296</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379</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690</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442</a:t>
                      </a:r>
                      <a:endParaRPr lang="ro-RO" sz="1400" b="1" dirty="0">
                        <a:solidFill>
                          <a:srgbClr val="002060"/>
                        </a:solidFill>
                        <a:latin typeface="Arial Black" panose="020B0A04020102020204" pitchFamily="34" charset="0"/>
                      </a:endParaRPr>
                    </a:p>
                  </a:txBody>
                  <a:tcPr>
                    <a:solidFill>
                      <a:schemeClr val="bg2"/>
                    </a:solidFill>
                  </a:tcPr>
                </a:tc>
              </a:tr>
              <a:tr h="360553">
                <a:tc>
                  <a:txBody>
                    <a:bodyPr/>
                    <a:lstStyle/>
                    <a:p>
                      <a:pPr algn="ctr"/>
                      <a:r>
                        <a:rPr lang="en-US" sz="1400" b="1" dirty="0" err="1" smtClean="0">
                          <a:solidFill>
                            <a:srgbClr val="002060"/>
                          </a:solidFill>
                          <a:latin typeface="Arial Black" panose="020B0A04020102020204" pitchFamily="34" charset="0"/>
                        </a:rPr>
                        <a:t>Asistenta</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medicala</a:t>
                      </a:r>
                      <a:r>
                        <a:rPr lang="en-US" sz="1400" b="1" dirty="0" smtClean="0">
                          <a:solidFill>
                            <a:srgbClr val="002060"/>
                          </a:solidFill>
                          <a:latin typeface="Arial Black" panose="020B0A04020102020204" pitchFamily="34" charset="0"/>
                        </a:rPr>
                        <a:t> in </a:t>
                      </a:r>
                      <a:r>
                        <a:rPr lang="en-US" sz="1400" b="1" dirty="0" err="1" smtClean="0">
                          <a:solidFill>
                            <a:srgbClr val="002060"/>
                          </a:solidFill>
                          <a:latin typeface="Arial Black" panose="020B0A04020102020204" pitchFamily="34" charset="0"/>
                        </a:rPr>
                        <a:t>spitale</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si</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alte</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unitati</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sanitare</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9.047</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11.343</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119.558</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76.517</a:t>
                      </a:r>
                      <a:endParaRPr lang="ro-RO" sz="1400" b="1" dirty="0">
                        <a:solidFill>
                          <a:srgbClr val="002060"/>
                        </a:solidFill>
                        <a:latin typeface="Arial Black" panose="020B0A04020102020204" pitchFamily="34" charset="0"/>
                      </a:endParaRPr>
                    </a:p>
                  </a:txBody>
                  <a:tcPr>
                    <a:solidFill>
                      <a:schemeClr val="bg2"/>
                    </a:solidFill>
                  </a:tcPr>
                </a:tc>
              </a:tr>
              <a:tr h="360553">
                <a:tc>
                  <a:txBody>
                    <a:bodyPr/>
                    <a:lstStyle/>
                    <a:p>
                      <a:pPr algn="ctr"/>
                      <a:r>
                        <a:rPr lang="en-US" sz="1400" b="1" dirty="0" err="1" smtClean="0">
                          <a:solidFill>
                            <a:srgbClr val="002060"/>
                          </a:solidFill>
                          <a:latin typeface="Arial Black" panose="020B0A04020102020204" pitchFamily="34" charset="0"/>
                        </a:rPr>
                        <a:t>Medicamente</a:t>
                      </a:r>
                      <a:r>
                        <a:rPr lang="en-US" sz="1400" b="1" dirty="0" smtClean="0">
                          <a:solidFill>
                            <a:srgbClr val="002060"/>
                          </a:solidFill>
                          <a:latin typeface="Arial Black" panose="020B0A04020102020204" pitchFamily="34" charset="0"/>
                        </a:rPr>
                        <a:t> cu </a:t>
                      </a:r>
                      <a:r>
                        <a:rPr lang="en-US" sz="1400" b="1" dirty="0" err="1" smtClean="0">
                          <a:solidFill>
                            <a:srgbClr val="002060"/>
                          </a:solidFill>
                          <a:latin typeface="Arial Black" panose="020B0A04020102020204" pitchFamily="34" charset="0"/>
                        </a:rPr>
                        <a:t>si</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fara</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contributie</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personala</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1.369</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4.038</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53.660</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34.342</a:t>
                      </a:r>
                      <a:endParaRPr lang="ro-RO" sz="1400" b="1" dirty="0">
                        <a:solidFill>
                          <a:srgbClr val="002060"/>
                        </a:solidFill>
                        <a:latin typeface="Arial Black" panose="020B0A04020102020204" pitchFamily="34" charset="0"/>
                      </a:endParaRPr>
                    </a:p>
                  </a:txBody>
                  <a:tcPr>
                    <a:solidFill>
                      <a:schemeClr val="bg2"/>
                    </a:solidFill>
                  </a:tcPr>
                </a:tc>
              </a:tr>
              <a:tr h="360553">
                <a:tc>
                  <a:txBody>
                    <a:bodyPr/>
                    <a:lstStyle/>
                    <a:p>
                      <a:pPr algn="ctr"/>
                      <a:r>
                        <a:rPr lang="en-US" sz="1400" b="1" dirty="0" err="1" smtClean="0">
                          <a:solidFill>
                            <a:srgbClr val="002060"/>
                          </a:solidFill>
                          <a:latin typeface="Arial Black" panose="020B0A04020102020204" pitchFamily="34" charset="0"/>
                        </a:rPr>
                        <a:t>Dispozitive</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medicale</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si</a:t>
                      </a:r>
                      <a:r>
                        <a:rPr lang="en-US" sz="1400" b="1" dirty="0" smtClean="0">
                          <a:solidFill>
                            <a:srgbClr val="002060"/>
                          </a:solidFill>
                          <a:latin typeface="Arial Black" panose="020B0A04020102020204" pitchFamily="34" charset="0"/>
                        </a:rPr>
                        <a:t> </a:t>
                      </a:r>
                      <a:r>
                        <a:rPr lang="en-US" sz="1400" b="1" dirty="0" err="1" smtClean="0">
                          <a:solidFill>
                            <a:srgbClr val="002060"/>
                          </a:solidFill>
                          <a:latin typeface="Arial Black" panose="020B0A04020102020204" pitchFamily="34" charset="0"/>
                        </a:rPr>
                        <a:t>materiale</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10</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80</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2.721</a:t>
                      </a:r>
                      <a:endParaRPr lang="ro-RO" sz="1400" b="1" dirty="0">
                        <a:solidFill>
                          <a:srgbClr val="002060"/>
                        </a:solidFill>
                        <a:latin typeface="Arial Black" panose="020B0A04020102020204" pitchFamily="34" charset="0"/>
                      </a:endParaRPr>
                    </a:p>
                  </a:txBody>
                  <a:tcPr>
                    <a:solidFill>
                      <a:schemeClr val="bg2"/>
                    </a:solidFill>
                  </a:tcPr>
                </a:tc>
                <a:tc>
                  <a:txBody>
                    <a:bodyPr/>
                    <a:lstStyle/>
                    <a:p>
                      <a:pPr algn="ctr"/>
                      <a:r>
                        <a:rPr lang="en-US" sz="1400" b="1" dirty="0" smtClean="0">
                          <a:solidFill>
                            <a:srgbClr val="002060"/>
                          </a:solidFill>
                          <a:latin typeface="Arial Black" panose="020B0A04020102020204" pitchFamily="34" charset="0"/>
                        </a:rPr>
                        <a:t>1.741</a:t>
                      </a:r>
                      <a:endParaRPr lang="ro-RO" sz="1400" b="1" dirty="0">
                        <a:solidFill>
                          <a:srgbClr val="002060"/>
                        </a:solidFill>
                        <a:latin typeface="Arial Black" panose="020B0A04020102020204" pitchFamily="34" charset="0"/>
                      </a:endParaRPr>
                    </a:p>
                  </a:txBody>
                  <a:tcPr>
                    <a:solidFill>
                      <a:schemeClr val="bg2"/>
                    </a:solidFill>
                  </a:tcPr>
                </a:tc>
              </a:tr>
            </a:tbl>
          </a:graphicData>
        </a:graphic>
      </p:graphicFrame>
    </p:spTree>
    <p:extLst>
      <p:ext uri="{BB962C8B-B14F-4D97-AF65-F5344CB8AC3E}">
        <p14:creationId xmlns:p14="http://schemas.microsoft.com/office/powerpoint/2010/main" val="2123492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1">
              <a:lumMod val="40000"/>
              <a:lumOff val="60000"/>
            </a:schemeClr>
          </a:solidFill>
        </p:spPr>
        <p:txBody>
          <a:bodyPr>
            <a:normAutofit/>
          </a:bodyPr>
          <a:lstStyle/>
          <a:p>
            <a:r>
              <a:rPr lang="ro-RO" sz="2000" b="1" dirty="0">
                <a:solidFill>
                  <a:srgbClr val="FF0000"/>
                </a:solidFill>
              </a:rPr>
              <a:t>VII.CASA DE ASIGURARI DE SANATATE BISTRITA –NASAUD</a:t>
            </a:r>
            <a:br>
              <a:rPr lang="ro-RO" sz="2000" b="1" dirty="0">
                <a:solidFill>
                  <a:srgbClr val="FF0000"/>
                </a:solidFill>
              </a:rPr>
            </a:br>
            <a:r>
              <a:rPr lang="ro-RO" sz="2000" b="1" dirty="0">
                <a:solidFill>
                  <a:srgbClr val="FF0000"/>
                </a:solidFill>
              </a:rPr>
              <a:t>1999-2017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0230524"/>
              </p:ext>
            </p:extLst>
          </p:nvPr>
        </p:nvGraphicFramePr>
        <p:xfrm>
          <a:off x="467544" y="1628800"/>
          <a:ext cx="8229600" cy="4928096"/>
        </p:xfrm>
        <a:graphic>
          <a:graphicData uri="http://schemas.openxmlformats.org/drawingml/2006/table">
            <a:tbl>
              <a:tblPr firstRow="1" bandRow="1">
                <a:tableStyleId>{5940675A-B579-460E-94D1-54222C63F5DA}</a:tableStyleId>
              </a:tblPr>
              <a:tblGrid>
                <a:gridCol w="2880320"/>
                <a:gridCol w="1080120"/>
                <a:gridCol w="1152128"/>
                <a:gridCol w="1656184"/>
                <a:gridCol w="1460848"/>
              </a:tblGrid>
              <a:tr h="864096">
                <a:tc>
                  <a:txBody>
                    <a:bodyPr/>
                    <a:lstStyle/>
                    <a:p>
                      <a:pPr algn="ctr"/>
                      <a:r>
                        <a:rPr lang="en-US" sz="1400" dirty="0" smtClean="0">
                          <a:solidFill>
                            <a:srgbClr val="C00000"/>
                          </a:solidFill>
                          <a:latin typeface="Arial Black" panose="020B0A04020102020204" pitchFamily="34" charset="0"/>
                        </a:rPr>
                        <a:t>CATEGORIA DE CHELTUIELI</a:t>
                      </a:r>
                      <a:endParaRPr lang="ro-RO" sz="1400" dirty="0">
                        <a:solidFill>
                          <a:srgbClr val="C00000"/>
                        </a:solidFill>
                        <a:latin typeface="Arial Black" panose="020B0A04020102020204" pitchFamily="34" charset="0"/>
                      </a:endParaRPr>
                    </a:p>
                  </a:txBody>
                  <a:tcPr>
                    <a:solidFill>
                      <a:schemeClr val="accent4">
                        <a:lumMod val="40000"/>
                        <a:lumOff val="60000"/>
                      </a:schemeClr>
                    </a:solidFill>
                  </a:tcPr>
                </a:tc>
                <a:tc>
                  <a:txBody>
                    <a:bodyPr/>
                    <a:lstStyle/>
                    <a:p>
                      <a:pPr algn="ctr"/>
                      <a:r>
                        <a:rPr lang="en-US" sz="1400" dirty="0" smtClean="0">
                          <a:solidFill>
                            <a:srgbClr val="C00000"/>
                          </a:solidFill>
                          <a:latin typeface="Arial Black" panose="020B0A04020102020204" pitchFamily="34" charset="0"/>
                        </a:rPr>
                        <a:t>1999</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solidFill>
                      <a:schemeClr val="accent4">
                        <a:lumMod val="40000"/>
                        <a:lumOff val="60000"/>
                      </a:schemeClr>
                    </a:solidFill>
                  </a:tcPr>
                </a:tc>
                <a:tc>
                  <a:txBody>
                    <a:bodyPr/>
                    <a:lstStyle/>
                    <a:p>
                      <a:pPr algn="ctr"/>
                      <a:r>
                        <a:rPr lang="en-US" sz="1400" dirty="0" smtClean="0">
                          <a:solidFill>
                            <a:srgbClr val="C00000"/>
                          </a:solidFill>
                          <a:latin typeface="Arial Black" panose="020B0A04020102020204" pitchFamily="34" charset="0"/>
                        </a:rPr>
                        <a:t>2000</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solidFill>
                      <a:schemeClr val="accent4">
                        <a:lumMod val="40000"/>
                        <a:lumOff val="60000"/>
                      </a:schemeClr>
                    </a:solidFill>
                  </a:tcPr>
                </a:tc>
                <a:tc>
                  <a:txBody>
                    <a:bodyPr/>
                    <a:lstStyle/>
                    <a:p>
                      <a:pPr algn="ctr"/>
                      <a:r>
                        <a:rPr lang="en-US" sz="1400" dirty="0" smtClean="0">
                          <a:solidFill>
                            <a:srgbClr val="C00000"/>
                          </a:solidFill>
                          <a:latin typeface="Arial Black" panose="020B0A04020102020204" pitchFamily="34" charset="0"/>
                        </a:rPr>
                        <a:t>2017</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solidFill>
                      <a:schemeClr val="accent4">
                        <a:lumMod val="40000"/>
                        <a:lumOff val="60000"/>
                      </a:schemeClr>
                    </a:solidFill>
                  </a:tcPr>
                </a:tc>
                <a:tc>
                  <a:txBody>
                    <a:bodyPr/>
                    <a:lstStyle/>
                    <a:p>
                      <a:pPr algn="ctr"/>
                      <a:r>
                        <a:rPr lang="en-US" sz="1400" dirty="0" smtClean="0">
                          <a:solidFill>
                            <a:srgbClr val="C00000"/>
                          </a:solidFill>
                          <a:latin typeface="Arial Black" panose="020B0A04020102020204" pitchFamily="34" charset="0"/>
                        </a:rPr>
                        <a:t>2017</a:t>
                      </a:r>
                    </a:p>
                    <a:p>
                      <a:pPr algn="ctr"/>
                      <a:r>
                        <a:rPr lang="en-US" sz="1200" dirty="0" smtClean="0">
                          <a:solidFill>
                            <a:srgbClr val="C00000"/>
                          </a:solidFill>
                          <a:latin typeface="Arial Black" panose="020B0A04020102020204" pitchFamily="34" charset="0"/>
                        </a:rPr>
                        <a:t>CORECTAT</a:t>
                      </a:r>
                    </a:p>
                    <a:p>
                      <a:pPr algn="ctr"/>
                      <a:r>
                        <a:rPr lang="en-US" sz="1200" dirty="0" smtClean="0">
                          <a:solidFill>
                            <a:srgbClr val="C00000"/>
                          </a:solidFill>
                          <a:latin typeface="Arial Black" panose="020B0A04020102020204" pitchFamily="34" charset="0"/>
                        </a:rPr>
                        <a:t>(rata </a:t>
                      </a:r>
                      <a:r>
                        <a:rPr lang="en-US" sz="1200" dirty="0" err="1" smtClean="0">
                          <a:solidFill>
                            <a:srgbClr val="C00000"/>
                          </a:solidFill>
                          <a:latin typeface="Arial Black" panose="020B0A04020102020204" pitchFamily="34" charset="0"/>
                        </a:rPr>
                        <a:t>inflatiei</a:t>
                      </a:r>
                      <a:r>
                        <a:rPr lang="en-US" sz="1200" dirty="0" smtClean="0">
                          <a:solidFill>
                            <a:srgbClr val="C00000"/>
                          </a:solidFill>
                          <a:latin typeface="Arial Black" panose="020B0A04020102020204" pitchFamily="34" charset="0"/>
                        </a:rPr>
                        <a:t> 156,25%)</a:t>
                      </a:r>
                    </a:p>
                  </a:txBody>
                  <a:tcPr>
                    <a:solidFill>
                      <a:schemeClr val="accent4">
                        <a:lumMod val="40000"/>
                        <a:lumOff val="60000"/>
                      </a:schemeClr>
                    </a:solidFill>
                  </a:tcPr>
                </a:tc>
              </a:tr>
              <a:tr h="370840">
                <a:tc>
                  <a:txBody>
                    <a:bodyPr/>
                    <a:lstStyle/>
                    <a:p>
                      <a:pPr algn="ctr"/>
                      <a:r>
                        <a:rPr lang="en-US" sz="1400" dirty="0" err="1" smtClean="0">
                          <a:solidFill>
                            <a:srgbClr val="002060"/>
                          </a:solidFill>
                          <a:latin typeface="Arial Black" panose="020B0A04020102020204" pitchFamily="34" charset="0"/>
                        </a:rPr>
                        <a:t>Servicii</a:t>
                      </a:r>
                      <a:r>
                        <a:rPr lang="en-US" sz="1400" dirty="0" smtClean="0">
                          <a:solidFill>
                            <a:srgbClr val="002060"/>
                          </a:solidFill>
                          <a:latin typeface="Arial Black" panose="020B0A04020102020204" pitchFamily="34" charset="0"/>
                        </a:rPr>
                        <a:t> de </a:t>
                      </a:r>
                      <a:r>
                        <a:rPr lang="en-US" sz="1400" dirty="0" err="1" smtClean="0">
                          <a:solidFill>
                            <a:srgbClr val="002060"/>
                          </a:solidFill>
                          <a:latin typeface="Arial Black" panose="020B0A04020102020204" pitchFamily="34" charset="0"/>
                        </a:rPr>
                        <a:t>ambulanta</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si</a:t>
                      </a:r>
                      <a:r>
                        <a:rPr lang="en-US" sz="1400" dirty="0" smtClean="0">
                          <a:solidFill>
                            <a:srgbClr val="002060"/>
                          </a:solidFill>
                          <a:latin typeface="Arial Black" panose="020B0A04020102020204" pitchFamily="34" charset="0"/>
                        </a:rPr>
                        <a:t> transport </a:t>
                      </a:r>
                      <a:r>
                        <a:rPr lang="en-US" sz="1400" dirty="0" err="1" smtClean="0">
                          <a:solidFill>
                            <a:srgbClr val="002060"/>
                          </a:solidFill>
                          <a:latin typeface="Arial Black" panose="020B0A04020102020204" pitchFamily="34" charset="0"/>
                        </a:rPr>
                        <a:t>sanitar</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829</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973</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101</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r>
              <a:tr h="370840">
                <a:tc>
                  <a:txBody>
                    <a:bodyPr/>
                    <a:lstStyle/>
                    <a:p>
                      <a:pPr algn="ctr"/>
                      <a:r>
                        <a:rPr lang="en-US" sz="1400" dirty="0" err="1" smtClean="0">
                          <a:solidFill>
                            <a:srgbClr val="002060"/>
                          </a:solidFill>
                          <a:latin typeface="Arial Black" panose="020B0A04020102020204" pitchFamily="34" charset="0"/>
                        </a:rPr>
                        <a:t>Asistenta</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medicala</a:t>
                      </a:r>
                      <a:r>
                        <a:rPr lang="en-US" sz="1400" dirty="0" smtClean="0">
                          <a:solidFill>
                            <a:srgbClr val="002060"/>
                          </a:solidFill>
                          <a:latin typeface="Arial Black" panose="020B0A04020102020204" pitchFamily="34" charset="0"/>
                        </a:rPr>
                        <a:t> de </a:t>
                      </a:r>
                      <a:r>
                        <a:rPr lang="en-US" sz="1400" dirty="0" err="1" smtClean="0">
                          <a:solidFill>
                            <a:srgbClr val="002060"/>
                          </a:solidFill>
                          <a:latin typeface="Arial Black" panose="020B0A04020102020204" pitchFamily="34" charset="0"/>
                        </a:rPr>
                        <a:t>recuperare</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177</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481</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1.438</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920</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r>
              <a:tr h="370840">
                <a:tc>
                  <a:txBody>
                    <a:bodyPr/>
                    <a:lstStyle/>
                    <a:p>
                      <a:pPr algn="ctr"/>
                      <a:r>
                        <a:rPr lang="en-US" sz="1400" dirty="0" err="1" smtClean="0">
                          <a:solidFill>
                            <a:srgbClr val="002060"/>
                          </a:solidFill>
                          <a:latin typeface="Arial Black" panose="020B0A04020102020204" pitchFamily="34" charset="0"/>
                        </a:rPr>
                        <a:t>Ingrijiri</a:t>
                      </a:r>
                      <a:r>
                        <a:rPr lang="en-US" sz="1400" dirty="0" smtClean="0">
                          <a:solidFill>
                            <a:srgbClr val="002060"/>
                          </a:solidFill>
                          <a:latin typeface="Arial Black" panose="020B0A04020102020204" pitchFamily="34" charset="0"/>
                        </a:rPr>
                        <a:t> la </a:t>
                      </a:r>
                      <a:r>
                        <a:rPr lang="en-US" sz="1400" dirty="0" err="1" smtClean="0">
                          <a:solidFill>
                            <a:srgbClr val="002060"/>
                          </a:solidFill>
                          <a:latin typeface="Arial Black" panose="020B0A04020102020204" pitchFamily="34" charset="0"/>
                        </a:rPr>
                        <a:t>domiciliu</a:t>
                      </a:r>
                      <a:r>
                        <a:rPr lang="en-US" sz="1400" dirty="0" smtClean="0">
                          <a:solidFill>
                            <a:srgbClr val="002060"/>
                          </a:solidFill>
                          <a:latin typeface="Arial Black" panose="020B0A04020102020204" pitchFamily="34" charset="0"/>
                        </a:rPr>
                        <a:t>(2005)</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676</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r>
              <a:tr h="370840">
                <a:tc>
                  <a:txBody>
                    <a:bodyPr/>
                    <a:lstStyle/>
                    <a:p>
                      <a:pPr algn="ctr"/>
                      <a:r>
                        <a:rPr lang="en-US" sz="1400" dirty="0" err="1" smtClean="0">
                          <a:solidFill>
                            <a:srgbClr val="002060"/>
                          </a:solidFill>
                          <a:latin typeface="Arial Black" panose="020B0A04020102020204" pitchFamily="34" charset="0"/>
                        </a:rPr>
                        <a:t>Specialitati</a:t>
                      </a:r>
                      <a:r>
                        <a:rPr lang="en-US" sz="1400" baseline="0" dirty="0" smtClean="0">
                          <a:solidFill>
                            <a:srgbClr val="002060"/>
                          </a:solidFill>
                          <a:latin typeface="Arial Black" panose="020B0A04020102020204" pitchFamily="34" charset="0"/>
                        </a:rPr>
                        <a:t> </a:t>
                      </a:r>
                      <a:r>
                        <a:rPr lang="en-US" sz="1400" baseline="0" dirty="0" err="1" smtClean="0">
                          <a:solidFill>
                            <a:srgbClr val="002060"/>
                          </a:solidFill>
                          <a:latin typeface="Arial Black" panose="020B0A04020102020204" pitchFamily="34" charset="0"/>
                        </a:rPr>
                        <a:t>paraclinice</a:t>
                      </a:r>
                      <a:r>
                        <a:rPr lang="en-US" sz="1400" baseline="0" dirty="0" smtClean="0">
                          <a:solidFill>
                            <a:srgbClr val="002060"/>
                          </a:solidFill>
                          <a:latin typeface="Arial Black" panose="020B0A04020102020204" pitchFamily="34" charset="0"/>
                        </a:rPr>
                        <a:t>(2001)</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4.232</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r>
              <a:tr h="370840">
                <a:tc>
                  <a:txBody>
                    <a:bodyPr/>
                    <a:lstStyle/>
                    <a:p>
                      <a:pPr algn="ctr"/>
                      <a:r>
                        <a:rPr lang="en-US" sz="1400" dirty="0" err="1" smtClean="0">
                          <a:solidFill>
                            <a:srgbClr val="002060"/>
                          </a:solidFill>
                          <a:latin typeface="Arial Black" panose="020B0A04020102020204" pitchFamily="34" charset="0"/>
                        </a:rPr>
                        <a:t>Prestatii</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medicale-documente</a:t>
                      </a:r>
                      <a:r>
                        <a:rPr lang="en-US" sz="1400" baseline="0" dirty="0" smtClean="0">
                          <a:solidFill>
                            <a:srgbClr val="002060"/>
                          </a:solidFill>
                          <a:latin typeface="Arial Black" panose="020B0A04020102020204" pitchFamily="34" charset="0"/>
                        </a:rPr>
                        <a:t> </a:t>
                      </a:r>
                      <a:r>
                        <a:rPr lang="en-US" sz="1400" baseline="0" dirty="0" err="1" smtClean="0">
                          <a:solidFill>
                            <a:srgbClr val="002060"/>
                          </a:solidFill>
                          <a:latin typeface="Arial Black" panose="020B0A04020102020204" pitchFamily="34" charset="0"/>
                        </a:rPr>
                        <a:t>internationale</a:t>
                      </a:r>
                      <a:r>
                        <a:rPr lang="en-US" sz="1400" baseline="0" dirty="0" smtClean="0">
                          <a:solidFill>
                            <a:srgbClr val="002060"/>
                          </a:solidFill>
                          <a:latin typeface="Arial Black" panose="020B0A04020102020204" pitchFamily="34" charset="0"/>
                        </a:rPr>
                        <a:t>(2007)</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4.280</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r>
              <a:tr h="370840">
                <a:tc>
                  <a:txBody>
                    <a:bodyPr/>
                    <a:lstStyle/>
                    <a:p>
                      <a:pPr algn="ctr"/>
                      <a:r>
                        <a:rPr lang="en-US" sz="1400" dirty="0" err="1" smtClean="0">
                          <a:solidFill>
                            <a:srgbClr val="002060"/>
                          </a:solidFill>
                          <a:latin typeface="Arial Black" panose="020B0A04020102020204" pitchFamily="34" charset="0"/>
                        </a:rPr>
                        <a:t>Programe</a:t>
                      </a:r>
                      <a:r>
                        <a:rPr lang="en-US" sz="1400" dirty="0" smtClean="0">
                          <a:solidFill>
                            <a:srgbClr val="002060"/>
                          </a:solidFill>
                          <a:latin typeface="Arial Black" panose="020B0A04020102020204" pitchFamily="34" charset="0"/>
                        </a:rPr>
                        <a:t> de </a:t>
                      </a:r>
                      <a:r>
                        <a:rPr lang="en-US" sz="1400" dirty="0" err="1" smtClean="0">
                          <a:solidFill>
                            <a:srgbClr val="002060"/>
                          </a:solidFill>
                          <a:latin typeface="Arial Black" panose="020B0A04020102020204" pitchFamily="34" charset="0"/>
                        </a:rPr>
                        <a:t>sanatate</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598</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1.490</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16.911</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10.823</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r>
              <a:tr h="370840">
                <a:tc>
                  <a:txBody>
                    <a:bodyPr/>
                    <a:lstStyle/>
                    <a:p>
                      <a:pPr algn="ctr"/>
                      <a:r>
                        <a:rPr lang="en-US" sz="1400" dirty="0" err="1" smtClean="0">
                          <a:solidFill>
                            <a:srgbClr val="002060"/>
                          </a:solidFill>
                          <a:latin typeface="Arial Black" panose="020B0A04020102020204" pitchFamily="34" charset="0"/>
                        </a:rPr>
                        <a:t>Asistenta</a:t>
                      </a:r>
                      <a:r>
                        <a:rPr lang="en-US" sz="1400" dirty="0" smtClean="0">
                          <a:solidFill>
                            <a:srgbClr val="002060"/>
                          </a:solidFill>
                          <a:latin typeface="Arial Black" panose="020B0A04020102020204" pitchFamily="34" charset="0"/>
                        </a:rPr>
                        <a:t> </a:t>
                      </a:r>
                      <a:r>
                        <a:rPr lang="en-US" sz="1400" dirty="0" err="1" smtClean="0">
                          <a:solidFill>
                            <a:srgbClr val="002060"/>
                          </a:solidFill>
                          <a:latin typeface="Arial Black" panose="020B0A04020102020204" pitchFamily="34" charset="0"/>
                        </a:rPr>
                        <a:t>sociala</a:t>
                      </a:r>
                      <a:r>
                        <a:rPr lang="en-US" sz="1400" baseline="0" dirty="0" smtClean="0">
                          <a:solidFill>
                            <a:srgbClr val="002060"/>
                          </a:solidFill>
                          <a:latin typeface="Arial Black" panose="020B0A04020102020204" pitchFamily="34" charset="0"/>
                        </a:rPr>
                        <a:t> in </a:t>
                      </a:r>
                      <a:r>
                        <a:rPr lang="en-US" sz="1400" baseline="0" dirty="0" err="1" smtClean="0">
                          <a:solidFill>
                            <a:srgbClr val="002060"/>
                          </a:solidFill>
                          <a:latin typeface="Arial Black" panose="020B0A04020102020204" pitchFamily="34" charset="0"/>
                        </a:rPr>
                        <a:t>caz</a:t>
                      </a:r>
                      <a:r>
                        <a:rPr lang="en-US" sz="1400" baseline="0" dirty="0" smtClean="0">
                          <a:solidFill>
                            <a:srgbClr val="002060"/>
                          </a:solidFill>
                          <a:latin typeface="Arial Black" panose="020B0A04020102020204" pitchFamily="34" charset="0"/>
                        </a:rPr>
                        <a:t> de </a:t>
                      </a:r>
                      <a:r>
                        <a:rPr lang="en-US" sz="1400" baseline="0" dirty="0" err="1" smtClean="0">
                          <a:solidFill>
                            <a:srgbClr val="002060"/>
                          </a:solidFill>
                          <a:latin typeface="Arial Black" panose="020B0A04020102020204" pitchFamily="34" charset="0"/>
                        </a:rPr>
                        <a:t>boala</a:t>
                      </a:r>
                      <a:r>
                        <a:rPr lang="en-US" sz="1400" baseline="0" dirty="0" smtClean="0">
                          <a:solidFill>
                            <a:srgbClr val="002060"/>
                          </a:solidFill>
                          <a:latin typeface="Arial Black" panose="020B0A04020102020204" pitchFamily="34" charset="0"/>
                        </a:rPr>
                        <a:t> </a:t>
                      </a:r>
                      <a:r>
                        <a:rPr lang="en-US" sz="1400" baseline="0" dirty="0" err="1" smtClean="0">
                          <a:solidFill>
                            <a:srgbClr val="002060"/>
                          </a:solidFill>
                          <a:latin typeface="Arial Black" panose="020B0A04020102020204" pitchFamily="34" charset="0"/>
                        </a:rPr>
                        <a:t>si</a:t>
                      </a:r>
                      <a:r>
                        <a:rPr lang="en-US" sz="1400" baseline="0" dirty="0" smtClean="0">
                          <a:solidFill>
                            <a:srgbClr val="002060"/>
                          </a:solidFill>
                          <a:latin typeface="Arial Black" panose="020B0A04020102020204" pitchFamily="34" charset="0"/>
                        </a:rPr>
                        <a:t> </a:t>
                      </a:r>
                      <a:r>
                        <a:rPr lang="en-US" sz="1400" baseline="0" dirty="0" err="1" smtClean="0">
                          <a:solidFill>
                            <a:srgbClr val="002060"/>
                          </a:solidFill>
                          <a:latin typeface="Arial Black" panose="020B0A04020102020204" pitchFamily="34" charset="0"/>
                        </a:rPr>
                        <a:t>invaliditate</a:t>
                      </a:r>
                      <a:r>
                        <a:rPr lang="en-US" sz="1400" baseline="0" dirty="0" smtClean="0">
                          <a:solidFill>
                            <a:srgbClr val="002060"/>
                          </a:solidFill>
                          <a:latin typeface="Arial Black" panose="020B0A04020102020204" pitchFamily="34" charset="0"/>
                        </a:rPr>
                        <a:t>(2005)</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15.060</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002060"/>
                          </a:solidFill>
                          <a:latin typeface="Arial Black" panose="020B0A04020102020204" pitchFamily="34" charset="0"/>
                        </a:rPr>
                        <a:t>-</a:t>
                      </a:r>
                      <a:endParaRPr lang="ro-RO" sz="1400" dirty="0">
                        <a:solidFill>
                          <a:srgbClr val="002060"/>
                        </a:solidFill>
                        <a:latin typeface="Arial Black" panose="020B0A04020102020204" pitchFamily="34" charset="0"/>
                      </a:endParaRPr>
                    </a:p>
                  </a:txBody>
                  <a:tcPr>
                    <a:solidFill>
                      <a:schemeClr val="accent1">
                        <a:lumMod val="20000"/>
                        <a:lumOff val="80000"/>
                      </a:schemeClr>
                    </a:solidFill>
                  </a:tcPr>
                </a:tc>
              </a:tr>
              <a:tr h="370840">
                <a:tc>
                  <a:txBody>
                    <a:bodyPr/>
                    <a:lstStyle/>
                    <a:p>
                      <a:pPr algn="ctr"/>
                      <a:r>
                        <a:rPr lang="en-US" sz="1400" b="1" dirty="0" smtClean="0">
                          <a:solidFill>
                            <a:srgbClr val="FF0000"/>
                          </a:solidFill>
                          <a:latin typeface="Arial Black" panose="020B0A04020102020204" pitchFamily="34" charset="0"/>
                        </a:rPr>
                        <a:t>TOTAL</a:t>
                      </a:r>
                    </a:p>
                    <a:p>
                      <a:pPr algn="ctr"/>
                      <a:endParaRPr lang="ro-RO" sz="1400" b="1" dirty="0">
                        <a:solidFill>
                          <a:srgbClr val="FF000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FF0000"/>
                          </a:solidFill>
                          <a:latin typeface="Arial Black" panose="020B0A04020102020204" pitchFamily="34" charset="0"/>
                        </a:rPr>
                        <a:t>15.450</a:t>
                      </a:r>
                      <a:endParaRPr lang="ro-RO" sz="1400" dirty="0">
                        <a:solidFill>
                          <a:srgbClr val="FF000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FF0000"/>
                          </a:solidFill>
                          <a:latin typeface="Arial Black" panose="020B0A04020102020204" pitchFamily="34" charset="0"/>
                        </a:rPr>
                        <a:t>24.657</a:t>
                      </a:r>
                      <a:endParaRPr lang="ro-RO" sz="1400" dirty="0">
                        <a:solidFill>
                          <a:srgbClr val="FF000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FF0000"/>
                          </a:solidFill>
                          <a:latin typeface="Arial Black" panose="020B0A04020102020204" pitchFamily="34" charset="0"/>
                        </a:rPr>
                        <a:t>250.241</a:t>
                      </a:r>
                      <a:endParaRPr lang="ro-RO" sz="1400" dirty="0">
                        <a:solidFill>
                          <a:srgbClr val="FF0000"/>
                        </a:solidFill>
                        <a:latin typeface="Arial Black" panose="020B0A04020102020204" pitchFamily="34" charset="0"/>
                      </a:endParaRPr>
                    </a:p>
                  </a:txBody>
                  <a:tcPr>
                    <a:solidFill>
                      <a:schemeClr val="accent1">
                        <a:lumMod val="20000"/>
                        <a:lumOff val="80000"/>
                      </a:schemeClr>
                    </a:solidFill>
                  </a:tcPr>
                </a:tc>
                <a:tc>
                  <a:txBody>
                    <a:bodyPr/>
                    <a:lstStyle/>
                    <a:p>
                      <a:pPr algn="ctr"/>
                      <a:r>
                        <a:rPr lang="en-US" sz="1400" dirty="0" smtClean="0">
                          <a:solidFill>
                            <a:srgbClr val="FF0000"/>
                          </a:solidFill>
                          <a:latin typeface="Arial Black" panose="020B0A04020102020204" pitchFamily="34" charset="0"/>
                        </a:rPr>
                        <a:t>160.154</a:t>
                      </a:r>
                      <a:endParaRPr lang="ro-RO" sz="1400" dirty="0">
                        <a:solidFill>
                          <a:srgbClr val="FF0000"/>
                        </a:solidFill>
                        <a:latin typeface="Arial Black" panose="020B0A04020102020204" pitchFamily="34" charset="0"/>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18504727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bg2">
              <a:lumMod val="90000"/>
            </a:schemeClr>
          </a:solidFill>
        </p:spPr>
        <p:txBody>
          <a:bodyPr>
            <a:normAutofit/>
          </a:bodyPr>
          <a:lstStyle/>
          <a:p>
            <a:r>
              <a:rPr lang="ro-RO" sz="2000" b="1" dirty="0">
                <a:solidFill>
                  <a:srgbClr val="FF0000"/>
                </a:solidFill>
              </a:rPr>
              <a:t>VII.CASA DE ASIGURARI DE SANATATE BISTRITA –NASAUD</a:t>
            </a:r>
            <a:br>
              <a:rPr lang="ro-RO" sz="2000" b="1" dirty="0">
                <a:solidFill>
                  <a:srgbClr val="FF0000"/>
                </a:solidFill>
              </a:rPr>
            </a:br>
            <a:r>
              <a:rPr lang="ro-RO" sz="2000" b="1" dirty="0">
                <a:solidFill>
                  <a:srgbClr val="FF0000"/>
                </a:solidFill>
              </a:rPr>
              <a:t>1999-2017</a:t>
            </a:r>
          </a:p>
        </p:txBody>
      </p:sp>
      <p:sp>
        <p:nvSpPr>
          <p:cNvPr id="3" name="Content Placeholder 2"/>
          <p:cNvSpPr>
            <a:spLocks noGrp="1"/>
          </p:cNvSpPr>
          <p:nvPr>
            <p:ph idx="1"/>
          </p:nvPr>
        </p:nvSpPr>
        <p:spPr>
          <a:xfrm>
            <a:off x="457200" y="1412776"/>
            <a:ext cx="8229600" cy="4896544"/>
          </a:xfrm>
        </p:spPr>
        <p:txBody>
          <a:bodyPr/>
          <a:lstStyle/>
          <a:p>
            <a:pPr marL="0" indent="0">
              <a:buNone/>
            </a:pPr>
            <a:r>
              <a:rPr lang="ro-RO" sz="1600" dirty="0" smtClean="0">
                <a:solidFill>
                  <a:srgbClr val="00B050"/>
                </a:solidFill>
                <a:latin typeface="Arial Black" panose="020B0A04020102020204" pitchFamily="34" charset="0"/>
              </a:rPr>
              <a:t>3.</a:t>
            </a:r>
            <a:r>
              <a:rPr lang="en-US" sz="1600" dirty="0" smtClean="0">
                <a:solidFill>
                  <a:srgbClr val="00B050"/>
                </a:solidFill>
                <a:latin typeface="Arial Black" panose="020B0A04020102020204" pitchFamily="34" charset="0"/>
              </a:rPr>
              <a:t>3.Programe </a:t>
            </a:r>
            <a:r>
              <a:rPr lang="en-US" sz="1600" dirty="0" err="1" smtClean="0">
                <a:solidFill>
                  <a:srgbClr val="00B050"/>
                </a:solidFill>
                <a:latin typeface="Arial Black" panose="020B0A04020102020204" pitchFamily="34" charset="0"/>
              </a:rPr>
              <a:t>nationale</a:t>
            </a:r>
            <a:r>
              <a:rPr lang="en-US" sz="1600" dirty="0" smtClean="0">
                <a:solidFill>
                  <a:srgbClr val="00B050"/>
                </a:solidFill>
                <a:latin typeface="Arial Black" panose="020B0A04020102020204" pitchFamily="34" charset="0"/>
              </a:rPr>
              <a:t> de </a:t>
            </a:r>
            <a:r>
              <a:rPr lang="en-US" sz="1600" dirty="0" err="1" smtClean="0">
                <a:solidFill>
                  <a:srgbClr val="00B050"/>
                </a:solidFill>
                <a:latin typeface="Arial Black" panose="020B0A04020102020204" pitchFamily="34" charset="0"/>
              </a:rPr>
              <a:t>sanatate</a:t>
            </a:r>
            <a:endParaRPr lang="en-US" sz="1600" dirty="0" smtClean="0">
              <a:solidFill>
                <a:srgbClr val="00B050"/>
              </a:solidFill>
              <a:latin typeface="Arial Black" panose="020B0A04020102020204" pitchFamily="34" charset="0"/>
            </a:endParaRPr>
          </a:p>
          <a:p>
            <a:pPr marL="0" indent="0">
              <a:buNone/>
            </a:pPr>
            <a:endParaRPr lang="ro-RO" sz="1600" dirty="0">
              <a:solidFill>
                <a:srgbClr val="00B050"/>
              </a:solidFill>
              <a:latin typeface="Arial Black" panose="020B0A04020102020204" pitchFamily="34" charset="0"/>
            </a:endParaRPr>
          </a:p>
          <a:p>
            <a:pPr marL="0" indent="0">
              <a:buNone/>
            </a:pPr>
            <a:endParaRPr lang="ro-RO" sz="1400" b="1" dirty="0">
              <a:solidFill>
                <a:srgbClr val="00B050"/>
              </a:solidFill>
              <a:latin typeface="Arial Black" panose="020B0A040201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96208246"/>
              </p:ext>
            </p:extLst>
          </p:nvPr>
        </p:nvGraphicFramePr>
        <p:xfrm>
          <a:off x="395537" y="1772816"/>
          <a:ext cx="8208910" cy="4828518"/>
        </p:xfrm>
        <a:graphic>
          <a:graphicData uri="http://schemas.openxmlformats.org/drawingml/2006/table">
            <a:tbl>
              <a:tblPr firstRow="1" bandRow="1">
                <a:tableStyleId>{8A107856-5554-42FB-B03E-39F5DBC370BA}</a:tableStyleId>
              </a:tblPr>
              <a:tblGrid>
                <a:gridCol w="2687874"/>
                <a:gridCol w="1380259"/>
                <a:gridCol w="1380259"/>
                <a:gridCol w="1452905"/>
                <a:gridCol w="1307613"/>
              </a:tblGrid>
              <a:tr h="902891">
                <a:tc>
                  <a:txBody>
                    <a:bodyPr/>
                    <a:lstStyle/>
                    <a:p>
                      <a:pPr algn="ctr"/>
                      <a:r>
                        <a:rPr lang="en-US" sz="1400" dirty="0" err="1" smtClean="0">
                          <a:solidFill>
                            <a:srgbClr val="C00000"/>
                          </a:solidFill>
                          <a:latin typeface="Arial Black" panose="020B0A04020102020204" pitchFamily="34" charset="0"/>
                        </a:rPr>
                        <a:t>Denumire</a:t>
                      </a:r>
                      <a:r>
                        <a:rPr lang="en-US" sz="1400" dirty="0" smtClean="0">
                          <a:solidFill>
                            <a:srgbClr val="C00000"/>
                          </a:solidFill>
                          <a:latin typeface="Arial Black" panose="020B0A04020102020204" pitchFamily="34" charset="0"/>
                        </a:rPr>
                        <a:t> program</a:t>
                      </a:r>
                      <a:endParaRPr lang="ro-RO" sz="1400" dirty="0">
                        <a:solidFill>
                          <a:srgbClr val="C00000"/>
                        </a:solidFill>
                        <a:latin typeface="Arial Black" panose="020B0A04020102020204" pitchFamily="34" charset="0"/>
                      </a:endParaRPr>
                    </a:p>
                  </a:txBody>
                  <a:tcPr/>
                </a:tc>
                <a:tc>
                  <a:txBody>
                    <a:bodyPr/>
                    <a:lstStyle/>
                    <a:p>
                      <a:pPr algn="ctr"/>
                      <a:r>
                        <a:rPr lang="en-US" sz="1400" dirty="0" smtClean="0">
                          <a:solidFill>
                            <a:srgbClr val="C00000"/>
                          </a:solidFill>
                          <a:latin typeface="Arial Black" panose="020B0A04020102020204" pitchFamily="34" charset="0"/>
                        </a:rPr>
                        <a:t>1999</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tc>
                <a:tc>
                  <a:txBody>
                    <a:bodyPr/>
                    <a:lstStyle/>
                    <a:p>
                      <a:pPr algn="ctr"/>
                      <a:r>
                        <a:rPr lang="en-US" sz="1400" dirty="0" smtClean="0">
                          <a:solidFill>
                            <a:srgbClr val="C00000"/>
                          </a:solidFill>
                          <a:latin typeface="Arial Black" panose="020B0A04020102020204" pitchFamily="34" charset="0"/>
                        </a:rPr>
                        <a:t>2000</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tc>
                <a:tc>
                  <a:txBody>
                    <a:bodyPr/>
                    <a:lstStyle/>
                    <a:p>
                      <a:pPr algn="ctr"/>
                      <a:r>
                        <a:rPr lang="en-US" sz="1400" dirty="0" smtClean="0">
                          <a:solidFill>
                            <a:srgbClr val="C00000"/>
                          </a:solidFill>
                          <a:latin typeface="Arial Black" panose="020B0A04020102020204" pitchFamily="34" charset="0"/>
                        </a:rPr>
                        <a:t>2017</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tc>
                <a:tc>
                  <a:txBody>
                    <a:bodyPr/>
                    <a:lstStyle/>
                    <a:p>
                      <a:pPr algn="ctr"/>
                      <a:r>
                        <a:rPr lang="en-US" sz="1400" dirty="0" smtClean="0">
                          <a:solidFill>
                            <a:srgbClr val="C00000"/>
                          </a:solidFill>
                          <a:latin typeface="Arial Black" panose="020B0A04020102020204" pitchFamily="34" charset="0"/>
                        </a:rPr>
                        <a:t>2017</a:t>
                      </a:r>
                    </a:p>
                    <a:p>
                      <a:pPr algn="ctr"/>
                      <a:r>
                        <a:rPr lang="en-US" sz="1200" dirty="0" smtClean="0">
                          <a:solidFill>
                            <a:srgbClr val="C00000"/>
                          </a:solidFill>
                          <a:latin typeface="Arial Black" panose="020B0A04020102020204" pitchFamily="34" charset="0"/>
                        </a:rPr>
                        <a:t>CORECTAT</a:t>
                      </a:r>
                    </a:p>
                    <a:p>
                      <a:pPr algn="ctr"/>
                      <a:r>
                        <a:rPr lang="en-US" sz="1200" dirty="0" smtClean="0">
                          <a:solidFill>
                            <a:srgbClr val="C00000"/>
                          </a:solidFill>
                          <a:latin typeface="Arial Black" panose="020B0A04020102020204" pitchFamily="34" charset="0"/>
                        </a:rPr>
                        <a:t>(rata </a:t>
                      </a:r>
                      <a:r>
                        <a:rPr lang="en-US" sz="1200" dirty="0" err="1" smtClean="0">
                          <a:solidFill>
                            <a:srgbClr val="C00000"/>
                          </a:solidFill>
                          <a:latin typeface="Arial Black" panose="020B0A04020102020204" pitchFamily="34" charset="0"/>
                        </a:rPr>
                        <a:t>inflatiei</a:t>
                      </a:r>
                      <a:r>
                        <a:rPr lang="en-US" sz="1200" dirty="0" smtClean="0">
                          <a:solidFill>
                            <a:srgbClr val="C00000"/>
                          </a:solidFill>
                          <a:latin typeface="Arial Black" panose="020B0A04020102020204" pitchFamily="34" charset="0"/>
                        </a:rPr>
                        <a:t> 156,25%)</a:t>
                      </a:r>
                    </a:p>
                  </a:txBody>
                  <a:tcPr/>
                </a:tc>
              </a:tr>
              <a:tr h="548184">
                <a:tc>
                  <a:txBody>
                    <a:bodyPr/>
                    <a:lstStyle/>
                    <a:p>
                      <a:r>
                        <a:rPr lang="en-US" sz="1400" dirty="0" smtClean="0">
                          <a:solidFill>
                            <a:srgbClr val="2929E9"/>
                          </a:solidFill>
                          <a:latin typeface="Arial Black" panose="020B0A04020102020204" pitchFamily="34" charset="0"/>
                        </a:rPr>
                        <a:t>PNS</a:t>
                      </a:r>
                      <a:r>
                        <a:rPr lang="ro-RO" sz="1400" dirty="0" smtClean="0">
                          <a:solidFill>
                            <a:srgbClr val="2929E9"/>
                          </a:solidFill>
                          <a:latin typeface="Arial Black" panose="020B0A04020102020204" pitchFamily="34" charset="0"/>
                        </a:rPr>
                        <a:t> TRATAMENT PENTRU BOLI RARE</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36</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23</a:t>
                      </a:r>
                      <a:endParaRPr lang="ro-RO" sz="1400" dirty="0">
                        <a:solidFill>
                          <a:srgbClr val="2929E9"/>
                        </a:solidFill>
                        <a:latin typeface="Arial Black" panose="020B0A04020102020204" pitchFamily="34" charset="0"/>
                      </a:endParaRPr>
                    </a:p>
                  </a:txBody>
                  <a:tcPr/>
                </a:tc>
              </a:tr>
              <a:tr h="430418">
                <a:tc>
                  <a:txBody>
                    <a:bodyPr/>
                    <a:lstStyle/>
                    <a:p>
                      <a:r>
                        <a:rPr lang="en-US" sz="1400" dirty="0" smtClean="0">
                          <a:solidFill>
                            <a:srgbClr val="2929E9"/>
                          </a:solidFill>
                          <a:latin typeface="Arial Black" panose="020B0A04020102020204" pitchFamily="34" charset="0"/>
                        </a:rPr>
                        <a:t>PNS ONCOLOGIE</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161</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409</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8.454</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5.411</a:t>
                      </a:r>
                      <a:endParaRPr lang="ro-RO" sz="1400" dirty="0">
                        <a:solidFill>
                          <a:srgbClr val="2929E9"/>
                        </a:solidFill>
                        <a:latin typeface="Arial Black" panose="020B0A04020102020204" pitchFamily="34" charset="0"/>
                      </a:endParaRPr>
                    </a:p>
                  </a:txBody>
                  <a:tcPr/>
                </a:tc>
              </a:tr>
              <a:tr h="430418">
                <a:tc>
                  <a:txBody>
                    <a:bodyPr/>
                    <a:lstStyle/>
                    <a:p>
                      <a:r>
                        <a:rPr lang="en-US" sz="1400" dirty="0" smtClean="0">
                          <a:solidFill>
                            <a:srgbClr val="2929E9"/>
                          </a:solidFill>
                          <a:latin typeface="Arial Black" panose="020B0A04020102020204" pitchFamily="34" charset="0"/>
                        </a:rPr>
                        <a:t>PNS  DIABET ZAHARAT</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55</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421</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13.021</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8.333</a:t>
                      </a:r>
                      <a:endParaRPr lang="ro-RO" sz="1400" dirty="0">
                        <a:solidFill>
                          <a:srgbClr val="2929E9"/>
                        </a:solidFill>
                        <a:latin typeface="Arial Black" panose="020B0A04020102020204" pitchFamily="34" charset="0"/>
                      </a:endParaRPr>
                    </a:p>
                  </a:txBody>
                  <a:tcPr/>
                </a:tc>
              </a:tr>
              <a:tr h="430418">
                <a:tc>
                  <a:txBody>
                    <a:bodyPr/>
                    <a:lstStyle/>
                    <a:p>
                      <a:r>
                        <a:rPr lang="en-US" sz="1400" dirty="0" smtClean="0">
                          <a:solidFill>
                            <a:srgbClr val="2929E9"/>
                          </a:solidFill>
                          <a:latin typeface="Arial Black" panose="020B0A04020102020204" pitchFamily="34" charset="0"/>
                        </a:rPr>
                        <a:t>PNS BOLI ENDOCRINE</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8</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43</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28</a:t>
                      </a:r>
                      <a:endParaRPr lang="ro-RO" sz="1400" dirty="0">
                        <a:solidFill>
                          <a:srgbClr val="2929E9"/>
                        </a:solidFill>
                        <a:latin typeface="Arial Black" panose="020B0A04020102020204" pitchFamily="34" charset="0"/>
                      </a:endParaRPr>
                    </a:p>
                  </a:txBody>
                  <a:tcPr/>
                </a:tc>
              </a:tr>
              <a:tr h="430418">
                <a:tc>
                  <a:txBody>
                    <a:bodyPr/>
                    <a:lstStyle/>
                    <a:p>
                      <a:r>
                        <a:rPr lang="en-US" sz="1400" dirty="0" smtClean="0">
                          <a:solidFill>
                            <a:srgbClr val="2929E9"/>
                          </a:solidFill>
                          <a:latin typeface="Arial Black" panose="020B0A04020102020204" pitchFamily="34" charset="0"/>
                        </a:rPr>
                        <a:t>PNS TRANSPLANT</a:t>
                      </a:r>
                      <a:endParaRPr lang="ro-RO" sz="1400" dirty="0">
                        <a:solidFill>
                          <a:srgbClr val="2929E9"/>
                        </a:solidFill>
                        <a:latin typeface="Arial Black" panose="020B0A04020102020204" pitchFamily="34" charset="0"/>
                      </a:endParaRPr>
                    </a:p>
                  </a:txBody>
                  <a:tcPr/>
                </a:tc>
                <a:tc>
                  <a:txBody>
                    <a:bodyPr/>
                    <a:lstStyle/>
                    <a:p>
                      <a:pPr algn="ct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714</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457</a:t>
                      </a:r>
                      <a:endParaRPr lang="ro-RO" sz="1400" dirty="0">
                        <a:solidFill>
                          <a:srgbClr val="2929E9"/>
                        </a:solidFill>
                        <a:latin typeface="Arial Black" panose="020B0A04020102020204" pitchFamily="34" charset="0"/>
                      </a:endParaRPr>
                    </a:p>
                  </a:txBody>
                  <a:tcPr/>
                </a:tc>
              </a:tr>
              <a:tr h="430418">
                <a:tc>
                  <a:txBody>
                    <a:bodyPr/>
                    <a:lstStyle/>
                    <a:p>
                      <a:r>
                        <a:rPr lang="en-US" sz="1400" dirty="0" smtClean="0">
                          <a:solidFill>
                            <a:srgbClr val="2929E9"/>
                          </a:solidFill>
                          <a:latin typeface="Arial Black" panose="020B0A04020102020204" pitchFamily="34" charset="0"/>
                        </a:rPr>
                        <a:t>PNS ORTOPEDIE</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144</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92</a:t>
                      </a:r>
                      <a:endParaRPr lang="ro-RO" sz="1400" dirty="0">
                        <a:solidFill>
                          <a:srgbClr val="2929E9"/>
                        </a:solidFill>
                        <a:latin typeface="Arial Black" panose="020B0A04020102020204" pitchFamily="34" charset="0"/>
                      </a:endParaRPr>
                    </a:p>
                  </a:txBody>
                  <a:tcPr/>
                </a:tc>
              </a:tr>
              <a:tr h="1225353">
                <a:tc>
                  <a:txBody>
                    <a:bodyPr/>
                    <a:lstStyle/>
                    <a:p>
                      <a:pPr algn="l"/>
                      <a:r>
                        <a:rPr lang="en-US" sz="1400" dirty="0" smtClean="0">
                          <a:solidFill>
                            <a:srgbClr val="2929E9"/>
                          </a:solidFill>
                          <a:latin typeface="Arial Black" panose="020B0A04020102020204" pitchFamily="34" charset="0"/>
                        </a:rPr>
                        <a:t>PNS SUPLEERE A FUNCŢIEI RENALE LA BOLNAVII CU INSUFICIENŢĂ RENALĂ CRONICĂ</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299</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715</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11.322</a:t>
                      </a:r>
                      <a:endParaRPr lang="ro-RO" sz="1400" dirty="0">
                        <a:solidFill>
                          <a:srgbClr val="2929E9"/>
                        </a:solidFill>
                        <a:latin typeface="Arial Black" panose="020B0A04020102020204" pitchFamily="34" charset="0"/>
                      </a:endParaRPr>
                    </a:p>
                  </a:txBody>
                  <a:tcPr/>
                </a:tc>
                <a:tc>
                  <a:txBody>
                    <a:bodyPr/>
                    <a:lstStyle/>
                    <a:p>
                      <a:pPr algn="ctr"/>
                      <a:r>
                        <a:rPr lang="en-US" sz="1400" dirty="0" smtClean="0">
                          <a:solidFill>
                            <a:srgbClr val="2929E9"/>
                          </a:solidFill>
                          <a:latin typeface="Arial Black" panose="020B0A04020102020204" pitchFamily="34" charset="0"/>
                        </a:rPr>
                        <a:t>7.246</a:t>
                      </a:r>
                      <a:endParaRPr lang="ro-RO" sz="1400" dirty="0">
                        <a:solidFill>
                          <a:srgbClr val="2929E9"/>
                        </a:solidFill>
                        <a:latin typeface="Arial Black" panose="020B0A04020102020204" pitchFamily="34" charset="0"/>
                      </a:endParaRPr>
                    </a:p>
                  </a:txBody>
                  <a:tcPr/>
                </a:tc>
              </a:tr>
            </a:tbl>
          </a:graphicData>
        </a:graphic>
      </p:graphicFrame>
    </p:spTree>
    <p:extLst>
      <p:ext uri="{BB962C8B-B14F-4D97-AF65-F5344CB8AC3E}">
        <p14:creationId xmlns:p14="http://schemas.microsoft.com/office/powerpoint/2010/main" val="14382283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bg2">
              <a:lumMod val="90000"/>
            </a:schemeClr>
          </a:solidFill>
          <a:ln>
            <a:solidFill>
              <a:srgbClr val="99CCFF"/>
            </a:solidFill>
          </a:ln>
        </p:spPr>
        <p:txBody>
          <a:bodyPr>
            <a:normAutofit/>
          </a:bodyPr>
          <a:lstStyle/>
          <a:p>
            <a:r>
              <a:rPr lang="ro-RO" sz="2000" b="1" dirty="0">
                <a:solidFill>
                  <a:srgbClr val="FF0000"/>
                </a:solidFill>
              </a:rPr>
              <a:t>VII.CASA DE ASIGURARI DE SANATATE BISTRITA –NASAUD</a:t>
            </a:r>
            <a:br>
              <a:rPr lang="ro-RO" sz="2000" b="1" dirty="0">
                <a:solidFill>
                  <a:srgbClr val="FF0000"/>
                </a:solidFill>
              </a:rPr>
            </a:br>
            <a:r>
              <a:rPr lang="ro-RO" sz="2000" b="1" dirty="0">
                <a:solidFill>
                  <a:srgbClr val="FF0000"/>
                </a:solidFill>
              </a:rPr>
              <a:t>1999-2017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7173744"/>
              </p:ext>
            </p:extLst>
          </p:nvPr>
        </p:nvGraphicFramePr>
        <p:xfrm>
          <a:off x="611560" y="2348880"/>
          <a:ext cx="8229600" cy="2113280"/>
        </p:xfrm>
        <a:graphic>
          <a:graphicData uri="http://schemas.openxmlformats.org/drawingml/2006/table">
            <a:tbl>
              <a:tblPr firstRow="1" bandRow="1">
                <a:tableStyleId>{8A107856-5554-42FB-B03E-39F5DBC370BA}</a:tableStyleId>
              </a:tblPr>
              <a:tblGrid>
                <a:gridCol w="1645920"/>
                <a:gridCol w="1645920"/>
                <a:gridCol w="1645920"/>
                <a:gridCol w="1645920"/>
                <a:gridCol w="1645920"/>
              </a:tblGrid>
              <a:tr h="370840">
                <a:tc>
                  <a:txBody>
                    <a:bodyPr/>
                    <a:lstStyle/>
                    <a:p>
                      <a:pPr algn="ctr"/>
                      <a:r>
                        <a:rPr lang="en-US" sz="1400" dirty="0" err="1" smtClean="0">
                          <a:solidFill>
                            <a:srgbClr val="C00000"/>
                          </a:solidFill>
                          <a:latin typeface="Arial Black" panose="020B0A04020102020204" pitchFamily="34" charset="0"/>
                        </a:rPr>
                        <a:t>Denumire</a:t>
                      </a:r>
                      <a:r>
                        <a:rPr lang="en-US" sz="1400" dirty="0" smtClean="0">
                          <a:solidFill>
                            <a:srgbClr val="C00000"/>
                          </a:solidFill>
                          <a:latin typeface="Arial Black" panose="020B0A04020102020204" pitchFamily="34" charset="0"/>
                        </a:rPr>
                        <a:t> program</a:t>
                      </a:r>
                      <a:endParaRPr lang="ro-RO" sz="1400" dirty="0">
                        <a:solidFill>
                          <a:srgbClr val="C00000"/>
                        </a:solidFill>
                        <a:latin typeface="Arial Black" panose="020B0A04020102020204" pitchFamily="34" charset="0"/>
                      </a:endParaRPr>
                    </a:p>
                  </a:txBody>
                  <a:tcPr/>
                </a:tc>
                <a:tc>
                  <a:txBody>
                    <a:bodyPr/>
                    <a:lstStyle/>
                    <a:p>
                      <a:pPr algn="ctr"/>
                      <a:r>
                        <a:rPr lang="en-US" sz="1400" dirty="0" smtClean="0">
                          <a:solidFill>
                            <a:srgbClr val="C00000"/>
                          </a:solidFill>
                          <a:latin typeface="Arial Black" panose="020B0A04020102020204" pitchFamily="34" charset="0"/>
                        </a:rPr>
                        <a:t>1999</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tc>
                <a:tc>
                  <a:txBody>
                    <a:bodyPr/>
                    <a:lstStyle/>
                    <a:p>
                      <a:pPr algn="ctr"/>
                      <a:r>
                        <a:rPr lang="en-US" sz="1400" dirty="0" smtClean="0">
                          <a:solidFill>
                            <a:srgbClr val="C00000"/>
                          </a:solidFill>
                          <a:latin typeface="Arial Black" panose="020B0A04020102020204" pitchFamily="34" charset="0"/>
                        </a:rPr>
                        <a:t>2000</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tc>
                <a:tc>
                  <a:txBody>
                    <a:bodyPr/>
                    <a:lstStyle/>
                    <a:p>
                      <a:pPr algn="ctr"/>
                      <a:r>
                        <a:rPr lang="en-US" sz="1400" dirty="0" smtClean="0">
                          <a:solidFill>
                            <a:srgbClr val="C00000"/>
                          </a:solidFill>
                          <a:latin typeface="Arial Black" panose="020B0A04020102020204" pitchFamily="34" charset="0"/>
                        </a:rPr>
                        <a:t>2017</a:t>
                      </a:r>
                    </a:p>
                    <a:p>
                      <a:pPr algn="ctr"/>
                      <a:r>
                        <a:rPr lang="en-US" sz="1400" dirty="0" smtClean="0">
                          <a:solidFill>
                            <a:srgbClr val="C00000"/>
                          </a:solidFill>
                          <a:latin typeface="Arial Black" panose="020B0A04020102020204" pitchFamily="34" charset="0"/>
                        </a:rPr>
                        <a:t>-mii lei</a:t>
                      </a:r>
                      <a:endParaRPr lang="ro-RO" sz="1400" dirty="0">
                        <a:solidFill>
                          <a:srgbClr val="C00000"/>
                        </a:solidFill>
                        <a:latin typeface="Arial Black" panose="020B0A04020102020204" pitchFamily="34" charset="0"/>
                      </a:endParaRPr>
                    </a:p>
                  </a:txBody>
                  <a:tcPr/>
                </a:tc>
                <a:tc>
                  <a:txBody>
                    <a:bodyPr/>
                    <a:lstStyle/>
                    <a:p>
                      <a:pPr algn="ctr"/>
                      <a:r>
                        <a:rPr lang="en-US" sz="1400" dirty="0" smtClean="0">
                          <a:solidFill>
                            <a:srgbClr val="C00000"/>
                          </a:solidFill>
                          <a:latin typeface="Arial Black" panose="020B0A04020102020204" pitchFamily="34" charset="0"/>
                        </a:rPr>
                        <a:t>2017</a:t>
                      </a:r>
                    </a:p>
                    <a:p>
                      <a:pPr algn="ctr"/>
                      <a:r>
                        <a:rPr lang="en-US" sz="1200" dirty="0" smtClean="0">
                          <a:solidFill>
                            <a:srgbClr val="C00000"/>
                          </a:solidFill>
                          <a:latin typeface="Arial Black" panose="020B0A04020102020204" pitchFamily="34" charset="0"/>
                        </a:rPr>
                        <a:t>CORECTAT</a:t>
                      </a:r>
                    </a:p>
                    <a:p>
                      <a:pPr algn="ctr"/>
                      <a:r>
                        <a:rPr lang="en-US" sz="1200" dirty="0" smtClean="0">
                          <a:solidFill>
                            <a:srgbClr val="C00000"/>
                          </a:solidFill>
                          <a:latin typeface="Arial Black" panose="020B0A04020102020204" pitchFamily="34" charset="0"/>
                        </a:rPr>
                        <a:t>(rata </a:t>
                      </a:r>
                      <a:r>
                        <a:rPr lang="en-US" sz="1200" dirty="0" err="1" smtClean="0">
                          <a:solidFill>
                            <a:srgbClr val="C00000"/>
                          </a:solidFill>
                          <a:latin typeface="Arial Black" panose="020B0A04020102020204" pitchFamily="34" charset="0"/>
                        </a:rPr>
                        <a:t>inflatiei</a:t>
                      </a:r>
                      <a:r>
                        <a:rPr lang="en-US" sz="1200" dirty="0" smtClean="0">
                          <a:solidFill>
                            <a:srgbClr val="C00000"/>
                          </a:solidFill>
                          <a:latin typeface="Arial Black" panose="020B0A04020102020204" pitchFamily="34" charset="0"/>
                        </a:rPr>
                        <a:t> 156,25%)</a:t>
                      </a:r>
                    </a:p>
                  </a:txBody>
                  <a:tcPr/>
                </a:tc>
              </a:tr>
              <a:tr h="370840">
                <a:tc>
                  <a:txBody>
                    <a:bodyPr/>
                    <a:lstStyle/>
                    <a:p>
                      <a:pPr algn="l"/>
                      <a:r>
                        <a:rPr lang="en-US" sz="1400" b="1" dirty="0" smtClean="0">
                          <a:solidFill>
                            <a:srgbClr val="2929E9"/>
                          </a:solidFill>
                          <a:latin typeface="Arial Black" panose="020B0A04020102020204" pitchFamily="34" charset="0"/>
                        </a:rPr>
                        <a:t>PNS TBC</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34</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128</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a:t>
                      </a:r>
                      <a:endParaRPr lang="ro-RO" sz="1400" b="1" dirty="0">
                        <a:solidFill>
                          <a:srgbClr val="2929E9"/>
                        </a:solidFill>
                        <a:latin typeface="Arial Black" panose="020B0A04020102020204" pitchFamily="34" charset="0"/>
                      </a:endParaRPr>
                    </a:p>
                  </a:txBody>
                  <a:tcPr/>
                </a:tc>
              </a:tr>
              <a:tr h="370840">
                <a:tc>
                  <a:txBody>
                    <a:bodyPr/>
                    <a:lstStyle/>
                    <a:p>
                      <a:pPr algn="l"/>
                      <a:r>
                        <a:rPr lang="en-US" sz="1400" b="1" dirty="0" smtClean="0">
                          <a:solidFill>
                            <a:srgbClr val="2929E9"/>
                          </a:solidFill>
                          <a:latin typeface="Arial Black" panose="020B0A04020102020204" pitchFamily="34" charset="0"/>
                        </a:rPr>
                        <a:t>COST-VOLUM ONCOLOGIE</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2.278</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a:t>
                      </a:r>
                      <a:endParaRPr lang="ro-RO" sz="1400" b="1" dirty="0">
                        <a:solidFill>
                          <a:srgbClr val="2929E9"/>
                        </a:solidFill>
                        <a:latin typeface="Arial Black" panose="020B0A04020102020204" pitchFamily="34" charset="0"/>
                      </a:endParaRPr>
                    </a:p>
                  </a:txBody>
                  <a:tcPr/>
                </a:tc>
              </a:tr>
              <a:tr h="370840">
                <a:tc>
                  <a:txBody>
                    <a:bodyPr/>
                    <a:lstStyle/>
                    <a:p>
                      <a:pPr algn="ctr"/>
                      <a:r>
                        <a:rPr lang="en-US" sz="1400" b="1" dirty="0" smtClean="0">
                          <a:solidFill>
                            <a:srgbClr val="FF0000"/>
                          </a:solidFill>
                          <a:latin typeface="Arial Black" panose="020B0A04020102020204" pitchFamily="34" charset="0"/>
                        </a:rPr>
                        <a:t>TOTAL</a:t>
                      </a:r>
                      <a:endParaRPr lang="ro-RO" sz="1400" b="1" dirty="0">
                        <a:solidFill>
                          <a:srgbClr val="FF0000"/>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549</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1.681</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36.012</a:t>
                      </a:r>
                      <a:endParaRPr lang="ro-RO" sz="1400" b="1" dirty="0">
                        <a:solidFill>
                          <a:srgbClr val="2929E9"/>
                        </a:solidFill>
                        <a:latin typeface="Arial Black" panose="020B0A04020102020204" pitchFamily="34" charset="0"/>
                      </a:endParaRPr>
                    </a:p>
                  </a:txBody>
                  <a:tcPr/>
                </a:tc>
                <a:tc>
                  <a:txBody>
                    <a:bodyPr/>
                    <a:lstStyle/>
                    <a:p>
                      <a:pPr algn="ctr"/>
                      <a:r>
                        <a:rPr lang="en-US" sz="1400" b="1" dirty="0" smtClean="0">
                          <a:solidFill>
                            <a:srgbClr val="2929E9"/>
                          </a:solidFill>
                          <a:latin typeface="Arial Black" panose="020B0A04020102020204" pitchFamily="34" charset="0"/>
                        </a:rPr>
                        <a:t>21.590</a:t>
                      </a:r>
                      <a:endParaRPr lang="ro-RO" sz="1400" b="1" dirty="0">
                        <a:solidFill>
                          <a:srgbClr val="2929E9"/>
                        </a:solidFill>
                        <a:latin typeface="Arial Black" panose="020B0A04020102020204" pitchFamily="34" charset="0"/>
                      </a:endParaRPr>
                    </a:p>
                  </a:txBody>
                  <a:tcPr/>
                </a:tc>
              </a:tr>
            </a:tbl>
          </a:graphicData>
        </a:graphic>
      </p:graphicFrame>
    </p:spTree>
    <p:extLst>
      <p:ext uri="{BB962C8B-B14F-4D97-AF65-F5344CB8AC3E}">
        <p14:creationId xmlns:p14="http://schemas.microsoft.com/office/powerpoint/2010/main" val="2605123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1">
              <a:lumMod val="40000"/>
              <a:lumOff val="60000"/>
            </a:schemeClr>
          </a:solidFill>
        </p:spPr>
        <p:txBody>
          <a:bodyPr>
            <a:normAutofit/>
          </a:bodyPr>
          <a:lstStyle/>
          <a:p>
            <a:r>
              <a:rPr lang="it-IT" sz="2000" b="1" dirty="0">
                <a:solidFill>
                  <a:srgbClr val="FF0000"/>
                </a:solidFill>
              </a:rPr>
              <a:t>I.SISTEME DE ASIGURARI DE SANATATE IN EUROPA</a:t>
            </a:r>
            <a:endParaRPr lang="ro-RO" sz="2000" b="1" dirty="0">
              <a:solidFill>
                <a:srgbClr val="FF0000"/>
              </a:solidFill>
            </a:endParaRPr>
          </a:p>
        </p:txBody>
      </p:sp>
      <p:sp>
        <p:nvSpPr>
          <p:cNvPr id="3" name="Content Placeholder 2"/>
          <p:cNvSpPr>
            <a:spLocks noGrp="1"/>
          </p:cNvSpPr>
          <p:nvPr>
            <p:ph idx="1"/>
          </p:nvPr>
        </p:nvSpPr>
        <p:spPr>
          <a:xfrm>
            <a:off x="467544" y="1268760"/>
            <a:ext cx="8229600" cy="5112568"/>
          </a:xfrm>
        </p:spPr>
        <p:txBody>
          <a:bodyPr>
            <a:normAutofit lnSpcReduction="10000"/>
          </a:bodyPr>
          <a:lstStyle/>
          <a:p>
            <a:pPr marL="0" indent="0">
              <a:buNone/>
            </a:pPr>
            <a:r>
              <a:rPr lang="vi-VN" sz="1600" dirty="0">
                <a:solidFill>
                  <a:srgbClr val="CE326D"/>
                </a:solidFill>
                <a:latin typeface="Arial Black" panose="020B0A04020102020204" pitchFamily="34" charset="0"/>
              </a:rPr>
              <a:t>3. Tip Semasko- </a:t>
            </a:r>
            <a:r>
              <a:rPr lang="vi-VN" sz="1600" dirty="0">
                <a:solidFill>
                  <a:srgbClr val="00B050"/>
                </a:solidFill>
                <a:latin typeface="Arial Black" panose="020B0A04020102020204" pitchFamily="34" charset="0"/>
              </a:rPr>
              <a:t>centralizat de asigurări de sănătate- Sursa de finan¡are: impozite, taxe generale care formeazå bugetul de stat; controlarea procesului de vânzare – cumpårare se face în plan teritorial prin programare </a:t>
            </a:r>
            <a:r>
              <a:rPr lang="vi-VN" sz="1600" dirty="0" smtClean="0">
                <a:solidFill>
                  <a:srgbClr val="00B050"/>
                </a:solidFill>
                <a:latin typeface="Arial Black" panose="020B0A04020102020204" pitchFamily="34" charset="0"/>
              </a:rPr>
              <a:t>centralizat</a:t>
            </a:r>
            <a:r>
              <a:rPr lang="en-US" sz="1600" dirty="0" smtClean="0">
                <a:solidFill>
                  <a:srgbClr val="00B050"/>
                </a:solidFill>
                <a:latin typeface="Arial Black" panose="020B0A04020102020204" pitchFamily="34" charset="0"/>
              </a:rPr>
              <a:t>a</a:t>
            </a:r>
            <a:r>
              <a:rPr lang="vi-VN" sz="1600" dirty="0" smtClean="0">
                <a:solidFill>
                  <a:srgbClr val="00B050"/>
                </a:solidFill>
                <a:latin typeface="Arial Black" panose="020B0A04020102020204" pitchFamily="34" charset="0"/>
              </a:rPr>
              <a:t>  </a:t>
            </a:r>
            <a:r>
              <a:rPr lang="vi-VN" sz="1600" dirty="0">
                <a:solidFill>
                  <a:srgbClr val="00B050"/>
                </a:solidFill>
                <a:latin typeface="Arial Black" panose="020B0A04020102020204" pitchFamily="34" charset="0"/>
              </a:rPr>
              <a:t>, accesul la serviciile medicale pare gratuit,dar este eronat </a:t>
            </a:r>
            <a:r>
              <a:rPr lang="vi-VN" sz="1600" dirty="0" smtClean="0">
                <a:solidFill>
                  <a:srgbClr val="00B050"/>
                </a:solidFill>
                <a:latin typeface="Arial Black" panose="020B0A04020102020204" pitchFamily="34" charset="0"/>
              </a:rPr>
              <a:t>( </a:t>
            </a:r>
            <a:r>
              <a:rPr lang="vi-VN" sz="1600" dirty="0">
                <a:solidFill>
                  <a:srgbClr val="00B050"/>
                </a:solidFill>
                <a:latin typeface="Arial Black" panose="020B0A04020102020204" pitchFamily="34" charset="0"/>
              </a:rPr>
              <a:t>este plåtit </a:t>
            </a:r>
            <a:r>
              <a:rPr lang="en-US" sz="1600" dirty="0" smtClean="0">
                <a:solidFill>
                  <a:srgbClr val="00B050"/>
                </a:solidFill>
                <a:latin typeface="Arial Black" panose="020B0A04020102020204" pitchFamily="34" charset="0"/>
              </a:rPr>
              <a:t>indirect </a:t>
            </a:r>
            <a:r>
              <a:rPr lang="vi-VN" sz="1600" dirty="0" smtClean="0">
                <a:solidFill>
                  <a:srgbClr val="00B050"/>
                </a:solidFill>
                <a:latin typeface="Arial Black" panose="020B0A04020102020204" pitchFamily="34" charset="0"/>
              </a:rPr>
              <a:t>de </a:t>
            </a:r>
            <a:r>
              <a:rPr lang="vi-VN" sz="1600" dirty="0">
                <a:solidFill>
                  <a:srgbClr val="00B050"/>
                </a:solidFill>
                <a:latin typeface="Arial Black" panose="020B0A04020102020204" pitchFamily="34" charset="0"/>
              </a:rPr>
              <a:t>pacient); </a:t>
            </a:r>
            <a:r>
              <a:rPr lang="vi-VN" sz="1600" dirty="0" smtClean="0">
                <a:solidFill>
                  <a:srgbClr val="00B050"/>
                </a:solidFill>
                <a:latin typeface="Arial Black" panose="020B0A04020102020204" pitchFamily="34" charset="0"/>
              </a:rPr>
              <a:t>competi</a:t>
            </a:r>
            <a:r>
              <a:rPr lang="en-US" sz="1600" dirty="0" smtClean="0">
                <a:solidFill>
                  <a:srgbClr val="00B050"/>
                </a:solidFill>
                <a:latin typeface="Arial Black" panose="020B0A04020102020204" pitchFamily="34" charset="0"/>
              </a:rPr>
              <a:t>t</a:t>
            </a:r>
            <a:r>
              <a:rPr lang="vi-VN" sz="1600" dirty="0" smtClean="0">
                <a:solidFill>
                  <a:srgbClr val="00B050"/>
                </a:solidFill>
                <a:latin typeface="Arial Black" panose="020B0A04020102020204" pitchFamily="34" charset="0"/>
              </a:rPr>
              <a:t>ia </a:t>
            </a:r>
            <a:r>
              <a:rPr lang="vi-VN" sz="1600" dirty="0">
                <a:solidFill>
                  <a:srgbClr val="00B050"/>
                </a:solidFill>
                <a:latin typeface="Arial Black" panose="020B0A04020102020204" pitchFamily="34" charset="0"/>
              </a:rPr>
              <a:t>este </a:t>
            </a:r>
            <a:r>
              <a:rPr lang="vi-VN" sz="1600" dirty="0" smtClean="0">
                <a:solidFill>
                  <a:srgbClr val="00B050"/>
                </a:solidFill>
                <a:latin typeface="Arial Black" panose="020B0A04020102020204" pitchFamily="34" charset="0"/>
              </a:rPr>
              <a:t>absent</a:t>
            </a:r>
            <a:r>
              <a:rPr lang="en-US" sz="1600" dirty="0" smtClean="0">
                <a:solidFill>
                  <a:srgbClr val="00B050"/>
                </a:solidFill>
                <a:latin typeface="Arial Black" panose="020B0A04020102020204" pitchFamily="34" charset="0"/>
              </a:rPr>
              <a:t>a</a:t>
            </a:r>
            <a:r>
              <a:rPr lang="vi-VN" sz="1600" dirty="0" smtClean="0">
                <a:solidFill>
                  <a:srgbClr val="00B050"/>
                </a:solidFill>
                <a:latin typeface="Arial Black" panose="020B0A04020102020204" pitchFamily="34" charset="0"/>
              </a:rPr>
              <a:t> </a:t>
            </a:r>
            <a:r>
              <a:rPr lang="vi-VN" sz="1600" dirty="0">
                <a:solidFill>
                  <a:srgbClr val="00B050"/>
                </a:solidFill>
                <a:latin typeface="Arial Black" panose="020B0A04020102020204" pitchFamily="34" charset="0"/>
              </a:rPr>
              <a:t>deci este neperformant</a:t>
            </a:r>
            <a:r>
              <a:rPr lang="vi-VN" sz="1600" dirty="0" smtClean="0">
                <a:solidFill>
                  <a:srgbClr val="00B050"/>
                </a:solidFill>
                <a:latin typeface="Arial Black" panose="020B0A04020102020204" pitchFamily="34" charset="0"/>
              </a:rPr>
              <a:t>; </a:t>
            </a:r>
            <a:r>
              <a:rPr lang="vi-VN" sz="1600" dirty="0">
                <a:solidFill>
                  <a:srgbClr val="00B050"/>
                </a:solidFill>
                <a:latin typeface="Arial Black" panose="020B0A04020102020204" pitchFamily="34" charset="0"/>
              </a:rPr>
              <a:t>calitatea actului terapeutic este </a:t>
            </a:r>
            <a:r>
              <a:rPr lang="vi-VN" sz="1600" dirty="0" smtClean="0">
                <a:solidFill>
                  <a:srgbClr val="00B050"/>
                </a:solidFill>
                <a:latin typeface="Arial Black" panose="020B0A04020102020204" pitchFamily="34" charset="0"/>
              </a:rPr>
              <a:t>afectat</a:t>
            </a:r>
            <a:r>
              <a:rPr lang="en-US" sz="1600" dirty="0" smtClean="0">
                <a:solidFill>
                  <a:srgbClr val="00B050"/>
                </a:solidFill>
                <a:latin typeface="Arial Black" panose="020B0A04020102020204" pitchFamily="34" charset="0"/>
              </a:rPr>
              <a:t>a</a:t>
            </a:r>
            <a:r>
              <a:rPr lang="vi-VN" sz="1600" dirty="0" smtClean="0">
                <a:solidFill>
                  <a:srgbClr val="00B050"/>
                </a:solidFill>
                <a:latin typeface="Arial Black" panose="020B0A04020102020204" pitchFamily="34" charset="0"/>
              </a:rPr>
              <a:t> </a:t>
            </a:r>
            <a:r>
              <a:rPr lang="vi-VN" sz="1600" dirty="0">
                <a:solidFill>
                  <a:srgbClr val="00B050"/>
                </a:solidFill>
                <a:latin typeface="Arial Black" panose="020B0A04020102020204" pitchFamily="34" charset="0"/>
              </a:rPr>
              <a:t>de </a:t>
            </a:r>
            <a:r>
              <a:rPr lang="vi-VN" sz="1600" dirty="0" smtClean="0">
                <a:solidFill>
                  <a:srgbClr val="00B050"/>
                </a:solidFill>
                <a:latin typeface="Arial Black" panose="020B0A04020102020204" pitchFamily="34" charset="0"/>
              </a:rPr>
              <a:t>insuficien</a:t>
            </a:r>
            <a:r>
              <a:rPr lang="en-US" sz="1600" dirty="0" smtClean="0">
                <a:solidFill>
                  <a:srgbClr val="00B050"/>
                </a:solidFill>
                <a:latin typeface="Arial Black" panose="020B0A04020102020204" pitchFamily="34" charset="0"/>
              </a:rPr>
              <a:t>t</a:t>
            </a:r>
            <a:r>
              <a:rPr lang="vi-VN" sz="1600" dirty="0" smtClean="0">
                <a:solidFill>
                  <a:srgbClr val="00B050"/>
                </a:solidFill>
                <a:latin typeface="Arial Black" panose="020B0A04020102020204" pitchFamily="34" charset="0"/>
              </a:rPr>
              <a:t>a financiar</a:t>
            </a:r>
            <a:r>
              <a:rPr lang="en-US" sz="1600" dirty="0" smtClean="0">
                <a:solidFill>
                  <a:srgbClr val="00B050"/>
                </a:solidFill>
                <a:latin typeface="Arial Black" panose="020B0A04020102020204" pitchFamily="34" charset="0"/>
              </a:rPr>
              <a:t>a</a:t>
            </a:r>
            <a:r>
              <a:rPr lang="vi-VN" sz="1600" dirty="0" smtClean="0">
                <a:solidFill>
                  <a:srgbClr val="00B050"/>
                </a:solidFill>
                <a:latin typeface="Arial Black" panose="020B0A04020102020204" pitchFamily="34" charset="0"/>
              </a:rPr>
              <a:t>.</a:t>
            </a:r>
            <a:endParaRPr lang="en-US" sz="1600" dirty="0" smtClean="0">
              <a:solidFill>
                <a:srgbClr val="00B050"/>
              </a:solidFill>
              <a:latin typeface="Arial Black" panose="020B0A04020102020204" pitchFamily="34" charset="0"/>
            </a:endParaRPr>
          </a:p>
          <a:p>
            <a:pPr marL="0" indent="0">
              <a:buNone/>
            </a:pPr>
            <a:endParaRPr lang="en-US" sz="1600" dirty="0">
              <a:solidFill>
                <a:srgbClr val="CE326D"/>
              </a:solidFill>
              <a:latin typeface="Arial Black" panose="020B0A04020102020204" pitchFamily="34" charset="0"/>
            </a:endParaRPr>
          </a:p>
          <a:p>
            <a:pPr marL="0" indent="0">
              <a:buNone/>
            </a:pPr>
            <a:r>
              <a:rPr lang="vi-VN" sz="1600" dirty="0" smtClean="0">
                <a:solidFill>
                  <a:srgbClr val="CE326D"/>
                </a:solidFill>
                <a:latin typeface="Arial Black" panose="020B0A04020102020204" pitchFamily="34" charset="0"/>
              </a:rPr>
              <a:t>4</a:t>
            </a:r>
            <a:r>
              <a:rPr lang="vi-VN" sz="1600" dirty="0">
                <a:solidFill>
                  <a:srgbClr val="CE326D"/>
                </a:solidFill>
                <a:latin typeface="Arial Black" panose="020B0A04020102020204" pitchFamily="34" charset="0"/>
              </a:rPr>
              <a:t>. Sistemul privat de asigurări de sănătate</a:t>
            </a:r>
            <a:r>
              <a:rPr lang="vi-VN" sz="1600" dirty="0">
                <a:solidFill>
                  <a:srgbClr val="00B050"/>
                </a:solidFill>
                <a:latin typeface="Arial Black" panose="020B0A04020102020204" pitchFamily="34" charset="0"/>
              </a:rPr>
              <a:t>-În Europa, spre deosebire de SUA, unde acest  sistem este </a:t>
            </a:r>
            <a:r>
              <a:rPr lang="vi-VN" sz="1600" dirty="0" smtClean="0">
                <a:solidFill>
                  <a:srgbClr val="00B050"/>
                </a:solidFill>
                <a:latin typeface="Arial Black" panose="020B0A04020102020204" pitchFamily="34" charset="0"/>
              </a:rPr>
              <a:t>func</a:t>
            </a:r>
            <a:r>
              <a:rPr lang="en-US" sz="1600" dirty="0" smtClean="0">
                <a:solidFill>
                  <a:srgbClr val="00B050"/>
                </a:solidFill>
                <a:latin typeface="Arial Black" panose="020B0A04020102020204" pitchFamily="34" charset="0"/>
              </a:rPr>
              <a:t>t</a:t>
            </a:r>
            <a:r>
              <a:rPr lang="vi-VN" sz="1600" dirty="0" smtClean="0">
                <a:solidFill>
                  <a:srgbClr val="00B050"/>
                </a:solidFill>
                <a:latin typeface="Arial Black" panose="020B0A04020102020204" pitchFamily="34" charset="0"/>
              </a:rPr>
              <a:t>ional </a:t>
            </a:r>
            <a:r>
              <a:rPr lang="vi-VN" sz="1600" dirty="0">
                <a:solidFill>
                  <a:srgbClr val="00B050"/>
                </a:solidFill>
                <a:latin typeface="Arial Black" panose="020B0A04020102020204" pitchFamily="34" charset="0"/>
              </a:rPr>
              <a:t>cu prioritate, reprezintå cam 20% din asiguråri. Categoriile defavorizate  sunt acoperite de programe speciale. Bolnavul, prin modelul de asigurare </a:t>
            </a:r>
            <a:r>
              <a:rPr lang="vi-VN" sz="1600" dirty="0" smtClean="0">
                <a:solidFill>
                  <a:srgbClr val="00B050"/>
                </a:solidFill>
                <a:latin typeface="Arial Black" panose="020B0A04020102020204" pitchFamily="34" charset="0"/>
              </a:rPr>
              <a:t>privat</a:t>
            </a:r>
            <a:r>
              <a:rPr lang="en-US" sz="1600" dirty="0" smtClean="0">
                <a:solidFill>
                  <a:srgbClr val="00B050"/>
                </a:solidFill>
                <a:latin typeface="Arial Black" panose="020B0A04020102020204" pitchFamily="34" charset="0"/>
              </a:rPr>
              <a:t>a</a:t>
            </a:r>
            <a:r>
              <a:rPr lang="vi-VN" sz="1600" dirty="0" smtClean="0">
                <a:solidFill>
                  <a:srgbClr val="00B050"/>
                </a:solidFill>
                <a:latin typeface="Arial Black" panose="020B0A04020102020204" pitchFamily="34" charset="0"/>
              </a:rPr>
              <a:t> selecteaz</a:t>
            </a:r>
            <a:r>
              <a:rPr lang="en-US" sz="1600" dirty="0" smtClean="0">
                <a:solidFill>
                  <a:srgbClr val="00B050"/>
                </a:solidFill>
                <a:latin typeface="Arial Black" panose="020B0A04020102020204" pitchFamily="34" charset="0"/>
              </a:rPr>
              <a:t>a</a:t>
            </a:r>
            <a:r>
              <a:rPr lang="vi-VN" sz="1600" dirty="0" smtClean="0">
                <a:solidFill>
                  <a:srgbClr val="00B050"/>
                </a:solidFill>
                <a:latin typeface="Arial Black" panose="020B0A04020102020204" pitchFamily="34" charset="0"/>
              </a:rPr>
              <a:t> institu</a:t>
            </a:r>
            <a:r>
              <a:rPr lang="en-US" sz="1600" dirty="0" smtClean="0">
                <a:solidFill>
                  <a:srgbClr val="00B050"/>
                </a:solidFill>
                <a:latin typeface="Arial Black" panose="020B0A04020102020204" pitchFamily="34" charset="0"/>
              </a:rPr>
              <a:t>t</a:t>
            </a:r>
            <a:r>
              <a:rPr lang="vi-VN" sz="1600" dirty="0" smtClean="0">
                <a:solidFill>
                  <a:srgbClr val="00B050"/>
                </a:solidFill>
                <a:latin typeface="Arial Black" panose="020B0A04020102020204" pitchFamily="34" charset="0"/>
              </a:rPr>
              <a:t>ia</a:t>
            </a:r>
            <a:r>
              <a:rPr lang="vi-VN" sz="1600" dirty="0">
                <a:solidFill>
                  <a:srgbClr val="00B050"/>
                </a:solidFill>
                <a:latin typeface="Arial Black" panose="020B0A04020102020204" pitchFamily="34" charset="0"/>
              </a:rPr>
              <a:t>, serviciul calitativ </a:t>
            </a:r>
            <a:r>
              <a:rPr lang="en-US" sz="1600" dirty="0" smtClean="0">
                <a:solidFill>
                  <a:srgbClr val="00B050"/>
                </a:solidFill>
                <a:latin typeface="Arial Black" panose="020B0A04020102020204" pitchFamily="34" charset="0"/>
              </a:rPr>
              <a:t>s</a:t>
            </a:r>
            <a:r>
              <a:rPr lang="vi-VN" sz="1600" dirty="0" smtClean="0">
                <a:solidFill>
                  <a:srgbClr val="00B050"/>
                </a:solidFill>
                <a:latin typeface="Arial Black" panose="020B0A04020102020204" pitchFamily="34" charset="0"/>
              </a:rPr>
              <a:t>i </a:t>
            </a:r>
            <a:r>
              <a:rPr lang="vi-VN" sz="1600" dirty="0">
                <a:solidFill>
                  <a:srgbClr val="00B050"/>
                </a:solidFill>
                <a:latin typeface="Arial Black" panose="020B0A04020102020204" pitchFamily="34" charset="0"/>
              </a:rPr>
              <a:t>include o </a:t>
            </a:r>
            <a:r>
              <a:rPr lang="vi-VN" sz="1600" dirty="0" smtClean="0">
                <a:solidFill>
                  <a:srgbClr val="00B050"/>
                </a:solidFill>
                <a:latin typeface="Arial Black" panose="020B0A04020102020204" pitchFamily="34" charset="0"/>
              </a:rPr>
              <a:t>rela</a:t>
            </a:r>
            <a:r>
              <a:rPr lang="en-US" sz="1600" dirty="0" smtClean="0">
                <a:solidFill>
                  <a:srgbClr val="00B050"/>
                </a:solidFill>
                <a:latin typeface="Arial Black" panose="020B0A04020102020204" pitchFamily="34" charset="0"/>
              </a:rPr>
              <a:t>t</a:t>
            </a:r>
            <a:r>
              <a:rPr lang="vi-VN" sz="1600" dirty="0" smtClean="0">
                <a:solidFill>
                  <a:srgbClr val="00B050"/>
                </a:solidFill>
                <a:latin typeface="Arial Black" panose="020B0A04020102020204" pitchFamily="34" charset="0"/>
              </a:rPr>
              <a:t>ie </a:t>
            </a:r>
            <a:r>
              <a:rPr lang="vi-VN" sz="1600" dirty="0">
                <a:solidFill>
                  <a:srgbClr val="00B050"/>
                </a:solidFill>
                <a:latin typeface="Arial Black" panose="020B0A04020102020204" pitchFamily="34" charset="0"/>
              </a:rPr>
              <a:t>financiarå bolnav – medic. Dezavantaje: 1. cei cu riscuri mari de </a:t>
            </a:r>
            <a:r>
              <a:rPr lang="vi-VN" sz="1600" dirty="0" smtClean="0">
                <a:solidFill>
                  <a:srgbClr val="00B050"/>
                </a:solidFill>
                <a:latin typeface="Arial Black" panose="020B0A04020102020204" pitchFamily="34" charset="0"/>
              </a:rPr>
              <a:t>boal</a:t>
            </a:r>
            <a:r>
              <a:rPr lang="en-US" sz="1600" dirty="0" smtClean="0">
                <a:solidFill>
                  <a:srgbClr val="00B050"/>
                </a:solidFill>
                <a:latin typeface="Arial Black" panose="020B0A04020102020204" pitchFamily="34" charset="0"/>
              </a:rPr>
              <a:t>a</a:t>
            </a:r>
            <a:r>
              <a:rPr lang="vi-VN" sz="1600" dirty="0" smtClean="0">
                <a:solidFill>
                  <a:srgbClr val="00B050"/>
                </a:solidFill>
                <a:latin typeface="Arial Black" panose="020B0A04020102020204" pitchFamily="34" charset="0"/>
              </a:rPr>
              <a:t> </a:t>
            </a:r>
            <a:r>
              <a:rPr lang="vi-VN" sz="1600" dirty="0">
                <a:solidFill>
                  <a:srgbClr val="00B050"/>
                </a:solidFill>
                <a:latin typeface="Arial Black" panose="020B0A04020102020204" pitchFamily="34" charset="0"/>
              </a:rPr>
              <a:t>vor fi exclusi din sistem;2. cei cu riscuri prezumtive vor avea intrare („</a:t>
            </a:r>
            <a:r>
              <a:rPr lang="vi-VN" sz="1600" dirty="0" smtClean="0">
                <a:solidFill>
                  <a:srgbClr val="00B050"/>
                </a:solidFill>
                <a:latin typeface="Arial Black" panose="020B0A04020102020204" pitchFamily="34" charset="0"/>
              </a:rPr>
              <a:t>selec</a:t>
            </a:r>
            <a:r>
              <a:rPr lang="en-US" sz="1600" dirty="0" smtClean="0">
                <a:solidFill>
                  <a:srgbClr val="00B050"/>
                </a:solidFill>
                <a:latin typeface="Arial Black" panose="020B0A04020102020204" pitchFamily="34" charset="0"/>
              </a:rPr>
              <a:t>t</a:t>
            </a:r>
            <a:r>
              <a:rPr lang="vi-VN" sz="1600" dirty="0" smtClean="0">
                <a:solidFill>
                  <a:srgbClr val="00B050"/>
                </a:solidFill>
                <a:latin typeface="Arial Black" panose="020B0A04020102020204" pitchFamily="34" charset="0"/>
              </a:rPr>
              <a:t>ie advers</a:t>
            </a:r>
            <a:r>
              <a:rPr lang="en-US" sz="1600" dirty="0" smtClean="0">
                <a:solidFill>
                  <a:srgbClr val="00B050"/>
                </a:solidFill>
                <a:latin typeface="Arial Black" panose="020B0A04020102020204" pitchFamily="34" charset="0"/>
              </a:rPr>
              <a:t>a</a:t>
            </a:r>
            <a:r>
              <a:rPr lang="vi-VN" sz="1600" dirty="0" smtClean="0">
                <a:solidFill>
                  <a:srgbClr val="00B050"/>
                </a:solidFill>
                <a:latin typeface="Arial Black" panose="020B0A04020102020204" pitchFamily="34" charset="0"/>
              </a:rPr>
              <a:t>“)</a:t>
            </a:r>
            <a:endParaRPr lang="vi-VN" sz="1600" dirty="0">
              <a:solidFill>
                <a:srgbClr val="00B050"/>
              </a:solidFill>
              <a:latin typeface="Arial Black" panose="020B0A04020102020204" pitchFamily="34" charset="0"/>
            </a:endParaRPr>
          </a:p>
          <a:p>
            <a:endParaRPr lang="vi-VN" sz="1600" dirty="0">
              <a:solidFill>
                <a:srgbClr val="00B050"/>
              </a:solidFill>
              <a:latin typeface="Arial Black" panose="020B0A04020102020204" pitchFamily="34" charset="0"/>
            </a:endParaRPr>
          </a:p>
          <a:p>
            <a:pPr marL="0" indent="0">
              <a:buNone/>
            </a:pPr>
            <a:r>
              <a:rPr lang="vi-VN" sz="1600" dirty="0">
                <a:solidFill>
                  <a:srgbClr val="0070C0"/>
                </a:solidFill>
                <a:latin typeface="Arial Black" panose="020B0A04020102020204" pitchFamily="34" charset="0"/>
              </a:rPr>
              <a:t>În Grecia, Franţa, Irlanda, Italia şi Portugalia, de exemplu, este folosit un mix între modelul Bismarck şi cel de tip Beveridge.</a:t>
            </a:r>
          </a:p>
          <a:p>
            <a:endParaRPr lang="vi-VN" sz="1600" dirty="0">
              <a:solidFill>
                <a:srgbClr val="00B050"/>
              </a:solidFill>
              <a:latin typeface="Arial Black" panose="020B0A04020102020204" pitchFamily="34" charset="0"/>
            </a:endParaRPr>
          </a:p>
          <a:p>
            <a:pPr marL="0" indent="0">
              <a:buNone/>
            </a:pPr>
            <a:r>
              <a:rPr lang="vi-VN" sz="1600" dirty="0">
                <a:solidFill>
                  <a:srgbClr val="FF0000"/>
                </a:solidFill>
                <a:latin typeface="Arial Black" panose="020B0A04020102020204" pitchFamily="34" charset="0"/>
              </a:rPr>
              <a:t>Sistemul de sănătate în România este revizuirea modificată a modelului Bismarck, având influenţe și din modelele Semasko şi Beveridge.</a:t>
            </a:r>
          </a:p>
          <a:p>
            <a:endParaRPr lang="ro-RO" sz="1400" dirty="0">
              <a:solidFill>
                <a:srgbClr val="00B050"/>
              </a:solidFill>
              <a:latin typeface="Arial Black" panose="020B0A04020102020204" pitchFamily="34" charset="0"/>
            </a:endParaRPr>
          </a:p>
        </p:txBody>
      </p:sp>
    </p:spTree>
    <p:extLst>
      <p:ext uri="{BB962C8B-B14F-4D97-AF65-F5344CB8AC3E}">
        <p14:creationId xmlns:p14="http://schemas.microsoft.com/office/powerpoint/2010/main" val="1669275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000" b="1" dirty="0" smtClean="0">
                <a:solidFill>
                  <a:srgbClr val="FF0000"/>
                </a:solidFill>
              </a:rPr>
              <a:t>VIII.CONCLUZII</a:t>
            </a:r>
            <a:endParaRPr lang="ro-RO" sz="2000" b="1" dirty="0">
              <a:solidFill>
                <a:srgbClr val="FF0000"/>
              </a:solidFill>
            </a:endParaRPr>
          </a:p>
        </p:txBody>
      </p:sp>
      <p:sp>
        <p:nvSpPr>
          <p:cNvPr id="3" name="Content Placeholder 2"/>
          <p:cNvSpPr>
            <a:spLocks noGrp="1"/>
          </p:cNvSpPr>
          <p:nvPr>
            <p:ph idx="1"/>
          </p:nvPr>
        </p:nvSpPr>
        <p:spPr>
          <a:xfrm>
            <a:off x="457200" y="1484784"/>
            <a:ext cx="8229600" cy="4641379"/>
          </a:xfrm>
        </p:spPr>
        <p:txBody>
          <a:bodyPr>
            <a:normAutofit/>
          </a:bodyPr>
          <a:lstStyle/>
          <a:p>
            <a:pPr marL="0" indent="0">
              <a:buNone/>
            </a:pPr>
            <a:r>
              <a:rPr lang="en-US" sz="1600" b="1" dirty="0" smtClean="0">
                <a:solidFill>
                  <a:srgbClr val="FF0000"/>
                </a:solidFill>
                <a:latin typeface="Arial Black" panose="020B0A04020102020204" pitchFamily="34" charset="0"/>
              </a:rPr>
              <a:t>1.Sistemul de </a:t>
            </a:r>
            <a:r>
              <a:rPr lang="en-US" sz="1600" b="1" dirty="0" err="1" smtClean="0">
                <a:solidFill>
                  <a:srgbClr val="FF0000"/>
                </a:solidFill>
                <a:latin typeface="Arial Black" panose="020B0A04020102020204" pitchFamily="34" charset="0"/>
              </a:rPr>
              <a:t>asigurari</a:t>
            </a:r>
            <a:r>
              <a:rPr lang="en-US" sz="1600" b="1" dirty="0" smtClean="0">
                <a:solidFill>
                  <a:srgbClr val="FF0000"/>
                </a:solidFill>
                <a:latin typeface="Arial Black" panose="020B0A04020102020204" pitchFamily="34" charset="0"/>
              </a:rPr>
              <a:t> de </a:t>
            </a:r>
            <a:r>
              <a:rPr lang="en-US" sz="1600" b="1" dirty="0" err="1" smtClean="0">
                <a:solidFill>
                  <a:srgbClr val="FF0000"/>
                </a:solidFill>
                <a:latin typeface="Arial Black" panose="020B0A04020102020204" pitchFamily="34" charset="0"/>
              </a:rPr>
              <a:t>sanatate</a:t>
            </a:r>
            <a:r>
              <a:rPr lang="en-US" sz="1600" b="1" dirty="0" smtClean="0">
                <a:solidFill>
                  <a:srgbClr val="FF0000"/>
                </a:solidFill>
                <a:latin typeface="Arial Black" panose="020B0A04020102020204" pitchFamily="34" charset="0"/>
              </a:rPr>
              <a:t> public din Romania </a:t>
            </a:r>
            <a:r>
              <a:rPr lang="en-US" sz="1600" b="1" dirty="0" err="1" smtClean="0">
                <a:solidFill>
                  <a:srgbClr val="FF0000"/>
                </a:solidFill>
                <a:latin typeface="Arial Black" panose="020B0A04020102020204" pitchFamily="34" charset="0"/>
              </a:rPr>
              <a:t>este</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organizat</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si</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functioneaza</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dupa</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aceleasi</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principii</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generale</a:t>
            </a:r>
            <a:r>
              <a:rPr lang="en-US" sz="1600" b="1" dirty="0" smtClean="0">
                <a:solidFill>
                  <a:srgbClr val="FF0000"/>
                </a:solidFill>
                <a:latin typeface="Arial Black" panose="020B0A04020102020204" pitchFamily="34" charset="0"/>
              </a:rPr>
              <a:t> care </a:t>
            </a:r>
            <a:r>
              <a:rPr lang="en-US" sz="1600" b="1" dirty="0" err="1" smtClean="0">
                <a:solidFill>
                  <a:srgbClr val="FF0000"/>
                </a:solidFill>
                <a:latin typeface="Arial Black" panose="020B0A04020102020204" pitchFamily="34" charset="0"/>
              </a:rPr>
              <a:t>opereaza</a:t>
            </a:r>
            <a:r>
              <a:rPr lang="en-US" sz="1600" b="1" dirty="0" smtClean="0">
                <a:solidFill>
                  <a:srgbClr val="FF0000"/>
                </a:solidFill>
                <a:latin typeface="Arial Black" panose="020B0A04020102020204" pitchFamily="34" charset="0"/>
              </a:rPr>
              <a:t> in </a:t>
            </a:r>
            <a:r>
              <a:rPr lang="en-US" sz="1600" b="1" dirty="0" err="1" smtClean="0">
                <a:solidFill>
                  <a:srgbClr val="FF0000"/>
                </a:solidFill>
                <a:latin typeface="Arial Black" panose="020B0A04020102020204" pitchFamily="34" charset="0"/>
              </a:rPr>
              <a:t>toate</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tarile</a:t>
            </a:r>
            <a:r>
              <a:rPr lang="en-US" sz="1600" b="1" dirty="0" smtClean="0">
                <a:solidFill>
                  <a:srgbClr val="FF0000"/>
                </a:solidFill>
                <a:latin typeface="Arial Black" panose="020B0A04020102020204" pitchFamily="34" charset="0"/>
              </a:rPr>
              <a:t> UE/SEE/</a:t>
            </a:r>
            <a:r>
              <a:rPr lang="en-US" sz="1600" b="1" dirty="0" err="1" smtClean="0">
                <a:solidFill>
                  <a:srgbClr val="FF0000"/>
                </a:solidFill>
                <a:latin typeface="Arial Black" panose="020B0A04020102020204" pitchFamily="34" charset="0"/>
              </a:rPr>
              <a:t>Elvetia</a:t>
            </a:r>
            <a:r>
              <a:rPr lang="en-US" sz="1600" b="1" dirty="0" smtClean="0">
                <a:solidFill>
                  <a:srgbClr val="FF0000"/>
                </a:solidFill>
                <a:latin typeface="Arial Black" panose="020B0A04020102020204" pitchFamily="34" charset="0"/>
              </a:rPr>
              <a:t>:</a:t>
            </a:r>
          </a:p>
          <a:p>
            <a:pPr marL="0" indent="0">
              <a:buNone/>
            </a:pPr>
            <a:r>
              <a:rPr lang="vi-VN" sz="1600" b="1" dirty="0" smtClean="0">
                <a:solidFill>
                  <a:srgbClr val="2929E9"/>
                </a:solidFill>
              </a:rPr>
              <a:t>a</a:t>
            </a:r>
            <a:r>
              <a:rPr lang="vi-VN" sz="1600" b="1" dirty="0">
                <a:solidFill>
                  <a:srgbClr val="2929E9"/>
                </a:solidFill>
              </a:rPr>
              <a:t>) alegerea libera a casei de asigurări de sănătate;</a:t>
            </a:r>
          </a:p>
          <a:p>
            <a:pPr marL="0" indent="0">
              <a:buNone/>
            </a:pPr>
            <a:r>
              <a:rPr lang="vi-VN" sz="1600" b="1" dirty="0">
                <a:solidFill>
                  <a:srgbClr val="2929E9"/>
                </a:solidFill>
              </a:rPr>
              <a:t>b) solidaritate şi subsidiaritate în colectarea şi utilizarea fondurilor;</a:t>
            </a:r>
          </a:p>
          <a:p>
            <a:pPr marL="0" indent="0">
              <a:buNone/>
            </a:pPr>
            <a:r>
              <a:rPr lang="vi-VN" sz="1600" b="1" dirty="0">
                <a:solidFill>
                  <a:srgbClr val="2929E9"/>
                </a:solidFill>
              </a:rPr>
              <a:t>c) alegerea libera de către asiguraţi a medicului de familie, a medicului specialist din ambulatoriu şi a unităţii sanitare;</a:t>
            </a:r>
          </a:p>
          <a:p>
            <a:pPr marL="0" indent="0">
              <a:buNone/>
            </a:pPr>
            <a:r>
              <a:rPr lang="vi-VN" sz="1600" b="1" dirty="0">
                <a:solidFill>
                  <a:srgbClr val="2929E9"/>
                </a:solidFill>
              </a:rPr>
              <a:t>d) participarea obligatorie la plata contribuţiei de asigurări sociale de sănătate pentru formarea fondului naţional unic de asigurări sociale de sănătate;</a:t>
            </a:r>
          </a:p>
          <a:p>
            <a:pPr marL="0" indent="0">
              <a:buNone/>
            </a:pPr>
            <a:r>
              <a:rPr lang="en-US" sz="1600" b="1" dirty="0" smtClean="0">
                <a:solidFill>
                  <a:srgbClr val="FF0000"/>
                </a:solidFill>
                <a:latin typeface="Arial Black" panose="020B0A04020102020204" pitchFamily="34" charset="0"/>
              </a:rPr>
              <a:t>2.Pachetul de </a:t>
            </a:r>
            <a:r>
              <a:rPr lang="en-US" sz="1600" b="1" dirty="0" err="1" smtClean="0">
                <a:solidFill>
                  <a:srgbClr val="FF0000"/>
                </a:solidFill>
                <a:latin typeface="Arial Black" panose="020B0A04020102020204" pitchFamily="34" charset="0"/>
              </a:rPr>
              <a:t>baza</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ofera</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asiguratilor</a:t>
            </a:r>
            <a:r>
              <a:rPr lang="en-US" sz="1600" b="1" dirty="0" smtClean="0">
                <a:solidFill>
                  <a:srgbClr val="FF0000"/>
                </a:solidFill>
                <a:latin typeface="Arial Black" panose="020B0A04020102020204" pitchFamily="34" charset="0"/>
              </a:rPr>
              <a:t> in mod similar </a:t>
            </a:r>
            <a:r>
              <a:rPr lang="en-US" sz="1600" b="1" dirty="0" err="1" smtClean="0">
                <a:solidFill>
                  <a:srgbClr val="FF0000"/>
                </a:solidFill>
                <a:latin typeface="Arial Black" panose="020B0A04020102020204" pitchFamily="34" charset="0"/>
              </a:rPr>
              <a:t>tarilor</a:t>
            </a:r>
            <a:r>
              <a:rPr lang="en-US" sz="1600" b="1" dirty="0" smtClean="0">
                <a:solidFill>
                  <a:srgbClr val="FF0000"/>
                </a:solidFill>
                <a:latin typeface="Arial Black" panose="020B0A04020102020204" pitchFamily="34" charset="0"/>
              </a:rPr>
              <a:t> din UE/SEE/</a:t>
            </a:r>
            <a:r>
              <a:rPr lang="en-US" sz="1600" b="1" dirty="0" err="1" smtClean="0">
                <a:solidFill>
                  <a:srgbClr val="FF0000"/>
                </a:solidFill>
                <a:latin typeface="Arial Black" panose="020B0A04020102020204" pitchFamily="34" charset="0"/>
              </a:rPr>
              <a:t>Elvetia</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servicii</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medicale</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medicamente,materiale</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si</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dispozitive</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medicale</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decontate</a:t>
            </a:r>
            <a:r>
              <a:rPr lang="en-US" sz="1600" b="1" dirty="0" smtClean="0">
                <a:solidFill>
                  <a:srgbClr val="FF0000"/>
                </a:solidFill>
                <a:latin typeface="Arial Black" panose="020B0A04020102020204" pitchFamily="34" charset="0"/>
              </a:rPr>
              <a:t> integral </a:t>
            </a:r>
            <a:r>
              <a:rPr lang="en-US" sz="1600" b="1" dirty="0" err="1" smtClean="0">
                <a:solidFill>
                  <a:srgbClr val="FF0000"/>
                </a:solidFill>
                <a:latin typeface="Arial Black" panose="020B0A04020102020204" pitchFamily="34" charset="0"/>
              </a:rPr>
              <a:t>sau</a:t>
            </a:r>
            <a:r>
              <a:rPr lang="en-US" sz="1600" b="1" dirty="0" smtClean="0">
                <a:solidFill>
                  <a:srgbClr val="FF0000"/>
                </a:solidFill>
                <a:latin typeface="Arial Black" panose="020B0A04020102020204" pitchFamily="34" charset="0"/>
              </a:rPr>
              <a:t> cu </a:t>
            </a:r>
            <a:r>
              <a:rPr lang="en-US" sz="1600" b="1" dirty="0" err="1" smtClean="0">
                <a:solidFill>
                  <a:srgbClr val="FF0000"/>
                </a:solidFill>
                <a:latin typeface="Arial Black" panose="020B0A04020102020204" pitchFamily="34" charset="0"/>
              </a:rPr>
              <a:t>coplata</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partiala</a:t>
            </a:r>
            <a:r>
              <a:rPr lang="en-US" sz="1600" b="1" dirty="0" smtClean="0">
                <a:solidFill>
                  <a:srgbClr val="FF0000"/>
                </a:solidFill>
                <a:latin typeface="Arial Black" panose="020B0A04020102020204" pitchFamily="34" charset="0"/>
              </a:rPr>
              <a:t> din </a:t>
            </a:r>
            <a:r>
              <a:rPr lang="en-US" sz="1600" b="1" dirty="0" err="1" smtClean="0">
                <a:solidFill>
                  <a:srgbClr val="FF0000"/>
                </a:solidFill>
                <a:latin typeface="Arial Black" panose="020B0A04020102020204" pitchFamily="34" charset="0"/>
              </a:rPr>
              <a:t>partea</a:t>
            </a:r>
            <a:r>
              <a:rPr lang="en-US" sz="1600" b="1" dirty="0" smtClean="0">
                <a:solidFill>
                  <a:srgbClr val="FF0000"/>
                </a:solidFill>
                <a:latin typeface="Arial Black" panose="020B0A04020102020204" pitchFamily="34" charset="0"/>
              </a:rPr>
              <a:t> </a:t>
            </a:r>
            <a:r>
              <a:rPr lang="en-US" sz="1600" b="1" dirty="0" err="1" smtClean="0">
                <a:solidFill>
                  <a:srgbClr val="FF0000"/>
                </a:solidFill>
                <a:latin typeface="Arial Black" panose="020B0A04020102020204" pitchFamily="34" charset="0"/>
              </a:rPr>
              <a:t>asiguratilor</a:t>
            </a:r>
            <a:endParaRPr lang="en-US" sz="1600" b="1" dirty="0" smtClean="0">
              <a:solidFill>
                <a:srgbClr val="FF0000"/>
              </a:solidFill>
              <a:latin typeface="Arial Black" panose="020B0A04020102020204" pitchFamily="34" charset="0"/>
            </a:endParaRPr>
          </a:p>
          <a:p>
            <a:pPr marL="0" indent="0">
              <a:buNone/>
            </a:pPr>
            <a:r>
              <a:rPr lang="en-US" sz="1600" b="1" dirty="0" smtClean="0">
                <a:solidFill>
                  <a:srgbClr val="FF0000"/>
                </a:solidFill>
                <a:latin typeface="Arial Black" panose="020B0A04020102020204" pitchFamily="34" charset="0"/>
              </a:rPr>
              <a:t>3.Pachetul minim de </a:t>
            </a:r>
            <a:r>
              <a:rPr lang="it-IT" sz="1600" b="1" dirty="0">
                <a:solidFill>
                  <a:srgbClr val="FF0000"/>
                </a:solidFill>
                <a:latin typeface="Arial Black" panose="020B0A04020102020204" pitchFamily="34" charset="0"/>
              </a:rPr>
              <a:t>servicii medicale ,medicamente,materiale si dispozitive medicale </a:t>
            </a:r>
            <a:r>
              <a:rPr lang="it-IT" sz="1600" b="1" dirty="0" smtClean="0">
                <a:solidFill>
                  <a:srgbClr val="FF0000"/>
                </a:solidFill>
                <a:latin typeface="Arial Black" panose="020B0A04020102020204" pitchFamily="34" charset="0"/>
              </a:rPr>
              <a:t> ofera persoanelor neasigurate asistenta medicala de urgenta finantata din FNASS,similar cu tarile din UE/SEE/Elvetia.</a:t>
            </a:r>
            <a:endParaRPr lang="ro-RO" sz="16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7515779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ro-RO" sz="2000" b="1" dirty="0">
                <a:solidFill>
                  <a:srgbClr val="FF0000"/>
                </a:solidFill>
              </a:rPr>
              <a:t>VIII.CONCLUZII</a:t>
            </a:r>
          </a:p>
        </p:txBody>
      </p:sp>
      <p:sp>
        <p:nvSpPr>
          <p:cNvPr id="3" name="Content Placeholder 2"/>
          <p:cNvSpPr>
            <a:spLocks noGrp="1"/>
          </p:cNvSpPr>
          <p:nvPr>
            <p:ph idx="1"/>
          </p:nvPr>
        </p:nvSpPr>
        <p:spPr/>
        <p:txBody>
          <a:bodyPr>
            <a:normAutofit/>
          </a:bodyPr>
          <a:lstStyle/>
          <a:p>
            <a:pPr marL="0" indent="0">
              <a:buNone/>
            </a:pPr>
            <a:r>
              <a:rPr lang="en-US" sz="1600" dirty="0" smtClean="0">
                <a:solidFill>
                  <a:srgbClr val="FF0000"/>
                </a:solidFill>
                <a:latin typeface="Arial Black" panose="020B0A04020102020204" pitchFamily="34" charset="0"/>
              </a:rPr>
              <a:t>4</a:t>
            </a:r>
            <a:r>
              <a:rPr lang="ro-RO" sz="1600" dirty="0" smtClean="0">
                <a:solidFill>
                  <a:srgbClr val="FF0000"/>
                </a:solidFill>
                <a:latin typeface="Arial Black" panose="020B0A04020102020204" pitchFamily="34" charset="0"/>
              </a:rPr>
              <a:t>.Desi </a:t>
            </a:r>
            <a:r>
              <a:rPr lang="ro-RO" sz="1600" dirty="0">
                <a:solidFill>
                  <a:srgbClr val="FF0000"/>
                </a:solidFill>
                <a:latin typeface="Arial Black" panose="020B0A04020102020204" pitchFamily="34" charset="0"/>
              </a:rPr>
              <a:t>eforturile financiare pe parcursul anilor pentru finantarea pachetelor de servicii medicale ,medicamente,materiale si dispozitive medicale decontate integral sau cu coplata partiala din partea asiguratilor a crescut progresiv,principala problema a sistemului de sanatate in Romania ramane finantarea insuficienta,sistemul neputand fi sustinut exclusiv din contributiile la FNASS</a:t>
            </a:r>
            <a:r>
              <a:rPr lang="ro-RO" sz="1600" dirty="0" smtClean="0">
                <a:solidFill>
                  <a:srgbClr val="FF0000"/>
                </a:solidFill>
                <a:latin typeface="Arial Black" panose="020B0A04020102020204" pitchFamily="34" charset="0"/>
              </a:rPr>
              <a:t>.</a:t>
            </a:r>
            <a:endParaRPr lang="en-US" sz="1600" dirty="0" smtClean="0">
              <a:solidFill>
                <a:srgbClr val="FF0000"/>
              </a:solidFill>
              <a:latin typeface="Arial Black" panose="020B0A04020102020204" pitchFamily="34" charset="0"/>
            </a:endParaRPr>
          </a:p>
          <a:p>
            <a:pPr marL="0" indent="0">
              <a:buNone/>
            </a:pPr>
            <a:endParaRPr lang="en-US" sz="1600" dirty="0">
              <a:solidFill>
                <a:srgbClr val="FF0000"/>
              </a:solidFill>
              <a:latin typeface="Arial Black" panose="020B0A04020102020204" pitchFamily="34" charset="0"/>
            </a:endParaRPr>
          </a:p>
          <a:p>
            <a:pPr marL="0" indent="0">
              <a:buNone/>
            </a:pPr>
            <a:endParaRPr lang="en-US" sz="1600" dirty="0" smtClean="0">
              <a:solidFill>
                <a:srgbClr val="FF0000"/>
              </a:solidFill>
              <a:latin typeface="Arial Black" panose="020B0A04020102020204" pitchFamily="34" charset="0"/>
            </a:endParaRPr>
          </a:p>
          <a:p>
            <a:pPr marL="0" indent="0" algn="ctr">
              <a:buNone/>
            </a:pPr>
            <a:r>
              <a:rPr lang="en-US" sz="1600" dirty="0" err="1" smtClean="0">
                <a:solidFill>
                  <a:srgbClr val="2929E9"/>
                </a:solidFill>
                <a:latin typeface="Arial Black" panose="020B0A04020102020204" pitchFamily="34" charset="0"/>
              </a:rPr>
              <a:t>Presedinte</a:t>
            </a:r>
            <a:r>
              <a:rPr lang="en-US" sz="1600" dirty="0" smtClean="0">
                <a:solidFill>
                  <a:srgbClr val="2929E9"/>
                </a:solidFill>
                <a:latin typeface="Arial Black" panose="020B0A04020102020204" pitchFamily="34" charset="0"/>
              </a:rPr>
              <a:t>-director general CAS BN,</a:t>
            </a:r>
          </a:p>
          <a:p>
            <a:pPr marL="0" indent="0" algn="ctr">
              <a:buNone/>
            </a:pPr>
            <a:r>
              <a:rPr lang="en-US" sz="1600" dirty="0" smtClean="0">
                <a:solidFill>
                  <a:srgbClr val="2929E9"/>
                </a:solidFill>
                <a:latin typeface="Arial Black" panose="020B0A04020102020204" pitchFamily="34" charset="0"/>
              </a:rPr>
              <a:t>Camelia ILISUAN</a:t>
            </a:r>
            <a:endParaRPr lang="ro-RO" sz="1600" dirty="0">
              <a:solidFill>
                <a:srgbClr val="2929E9"/>
              </a:solidFill>
              <a:latin typeface="Arial Black" panose="020B0A04020102020204" pitchFamily="34" charset="0"/>
            </a:endParaRPr>
          </a:p>
          <a:p>
            <a:pPr marL="0" indent="0">
              <a:buNone/>
            </a:pPr>
            <a:endParaRPr lang="ro-RO" sz="16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4108162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64096"/>
          </a:xfrm>
          <a:solidFill>
            <a:srgbClr val="FFFF00"/>
          </a:solidFill>
        </p:spPr>
        <p:txBody>
          <a:bodyPr>
            <a:normAutofit fontScale="90000"/>
          </a:bodyPr>
          <a:lstStyle/>
          <a:p>
            <a:r>
              <a:rPr lang="en-US" sz="1800" dirty="0" smtClean="0">
                <a:solidFill>
                  <a:srgbClr val="FF0000"/>
                </a:solidFill>
                <a:latin typeface="Arial Black" panose="020B0A04020102020204" pitchFamily="34" charset="0"/>
              </a:rPr>
              <a:t>A</a:t>
            </a:r>
            <a:r>
              <a:rPr lang="vi-VN" sz="1800" dirty="0" smtClean="0">
                <a:solidFill>
                  <a:srgbClr val="FF0000"/>
                </a:solidFill>
                <a:latin typeface="Arial Black" panose="020B0A04020102020204" pitchFamily="34" charset="0"/>
              </a:rPr>
              <a:t>specte </a:t>
            </a:r>
            <a:r>
              <a:rPr lang="vi-VN" sz="1800" dirty="0">
                <a:solidFill>
                  <a:srgbClr val="FF0000"/>
                </a:solidFill>
                <a:latin typeface="Arial Black" panose="020B0A04020102020204" pitchFamily="34" charset="0"/>
              </a:rPr>
              <a:t>relevante pentru sistemele de </a:t>
            </a:r>
            <a:r>
              <a:rPr lang="vi-VN" sz="1800" dirty="0" smtClean="0">
                <a:solidFill>
                  <a:srgbClr val="FF0000"/>
                </a:solidFill>
                <a:latin typeface="Arial Black" panose="020B0A04020102020204" pitchFamily="34" charset="0"/>
              </a:rPr>
              <a:t>sănătate</a:t>
            </a:r>
            <a:r>
              <a:rPr lang="en-US" sz="1800" dirty="0" smtClean="0">
                <a:solidFill>
                  <a:srgbClr val="FF0000"/>
                </a:solidFill>
                <a:latin typeface="Arial Black" panose="020B0A04020102020204" pitchFamily="34" charset="0"/>
              </a:rPr>
              <a:t>: </a:t>
            </a:r>
            <a:r>
              <a:rPr lang="en-US" sz="1800" dirty="0" err="1" smtClean="0">
                <a:solidFill>
                  <a:srgbClr val="FF0000"/>
                </a:solidFill>
                <a:latin typeface="Arial Black" panose="020B0A04020102020204" pitchFamily="34" charset="0"/>
              </a:rPr>
              <a:t>organizare</a:t>
            </a:r>
            <a:r>
              <a:rPr lang="en-US" sz="1800" dirty="0" smtClean="0">
                <a:solidFill>
                  <a:srgbClr val="FF0000"/>
                </a:solidFill>
                <a:latin typeface="Arial Black" panose="020B0A04020102020204" pitchFamily="34" charset="0"/>
              </a:rPr>
              <a:t>;</a:t>
            </a:r>
            <a:r>
              <a:rPr lang="vi-VN" sz="1800" dirty="0" smtClean="0">
                <a:solidFill>
                  <a:srgbClr val="FF0000"/>
                </a:solidFill>
                <a:latin typeface="Arial Black" panose="020B0A04020102020204" pitchFamily="34" charset="0"/>
              </a:rPr>
              <a:t>acoperirea </a:t>
            </a:r>
            <a:r>
              <a:rPr lang="vi-VN" sz="1800" dirty="0">
                <a:solidFill>
                  <a:srgbClr val="FF0000"/>
                </a:solidFill>
                <a:latin typeface="Arial Black" panose="020B0A04020102020204" pitchFamily="34" charset="0"/>
              </a:rPr>
              <a:t>populaţiei </a:t>
            </a:r>
            <a:r>
              <a:rPr lang="en-US" sz="1800" dirty="0">
                <a:solidFill>
                  <a:srgbClr val="FF0000"/>
                </a:solidFill>
                <a:latin typeface="Arial Black" panose="020B0A04020102020204" pitchFamily="34" charset="0"/>
              </a:rPr>
              <a:t>; </a:t>
            </a:r>
            <a:r>
              <a:rPr lang="en-US" sz="1800" dirty="0" err="1" smtClean="0">
                <a:solidFill>
                  <a:srgbClr val="FF0000"/>
                </a:solidFill>
                <a:latin typeface="Arial Black" panose="020B0A04020102020204" pitchFamily="34" charset="0"/>
              </a:rPr>
              <a:t>finanţarea</a:t>
            </a:r>
            <a:r>
              <a:rPr lang="en-US" sz="1800" dirty="0" smtClean="0">
                <a:solidFill>
                  <a:srgbClr val="FF0000"/>
                </a:solidFill>
                <a:latin typeface="Arial Black" panose="020B0A04020102020204" pitchFamily="34" charset="0"/>
              </a:rPr>
              <a:t> </a:t>
            </a:r>
            <a:r>
              <a:rPr lang="en-US" sz="1800" dirty="0" err="1" smtClean="0">
                <a:solidFill>
                  <a:srgbClr val="FF0000"/>
                </a:solidFill>
                <a:latin typeface="Arial Black" panose="020B0A04020102020204" pitchFamily="34" charset="0"/>
              </a:rPr>
              <a:t>îngrijirilor</a:t>
            </a:r>
            <a:r>
              <a:rPr lang="en-US" sz="1800" dirty="0" smtClean="0">
                <a:solidFill>
                  <a:srgbClr val="FF0000"/>
                </a:solidFill>
                <a:latin typeface="Arial Black" panose="020B0A04020102020204" pitchFamily="34" charset="0"/>
              </a:rPr>
              <a:t>;</a:t>
            </a:r>
            <a:r>
              <a:rPr lang="vi-VN" sz="1800" dirty="0" smtClean="0">
                <a:solidFill>
                  <a:srgbClr val="FF0000"/>
                </a:solidFill>
                <a:latin typeface="Arial Black" panose="020B0A04020102020204" pitchFamily="34" charset="0"/>
              </a:rPr>
              <a:t> </a:t>
            </a:r>
            <a:r>
              <a:rPr lang="vi-VN" sz="1800" dirty="0">
                <a:solidFill>
                  <a:srgbClr val="FF0000"/>
                </a:solidFill>
                <a:latin typeface="Arial Black" panose="020B0A04020102020204" pitchFamily="34" charset="0"/>
              </a:rPr>
              <a:t>complexitatea pachetelor de servicii oferite de </a:t>
            </a:r>
            <a:r>
              <a:rPr lang="vi-VN" sz="1800" dirty="0" smtClean="0">
                <a:solidFill>
                  <a:srgbClr val="FF0000"/>
                </a:solidFill>
                <a:latin typeface="Arial Black" panose="020B0A04020102020204" pitchFamily="34" charset="0"/>
              </a:rPr>
              <a:t>sistem.</a:t>
            </a:r>
            <a:endParaRPr lang="ro-RO" sz="1800"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buNone/>
            </a:pPr>
            <a:r>
              <a:rPr lang="en-US" sz="1600" b="1" i="1" u="sng" dirty="0" smtClean="0">
                <a:solidFill>
                  <a:srgbClr val="002060"/>
                </a:solidFill>
                <a:latin typeface="Arial Black" panose="020B0A04020102020204" pitchFamily="34" charset="0"/>
              </a:rPr>
              <a:t>GERMANIA-</a:t>
            </a:r>
            <a:r>
              <a:rPr lang="en-US" sz="1600" b="1" dirty="0" err="1" smtClean="0">
                <a:solidFill>
                  <a:srgbClr val="002060"/>
                </a:solidFill>
                <a:latin typeface="Arial Black" panose="020B0A04020102020204" pitchFamily="34" charset="0"/>
              </a:rPr>
              <a:t>Sistem</a:t>
            </a:r>
            <a:r>
              <a:rPr lang="en-US" sz="1600" b="1" dirty="0" smtClean="0">
                <a:solidFill>
                  <a:srgbClr val="002060"/>
                </a:solidFill>
                <a:latin typeface="Arial Black" panose="020B0A04020102020204" pitchFamily="34" charset="0"/>
              </a:rPr>
              <a:t> Bismarck(</a:t>
            </a:r>
            <a:r>
              <a:rPr lang="en-US" sz="1600" b="1" dirty="0" err="1" smtClean="0">
                <a:solidFill>
                  <a:srgbClr val="002060"/>
                </a:solidFill>
                <a:latin typeface="Arial Black" panose="020B0A04020102020204" pitchFamily="34" charset="0"/>
              </a:rPr>
              <a:t>infiintat</a:t>
            </a:r>
            <a:r>
              <a:rPr lang="en-US" sz="1600" b="1" dirty="0" smtClean="0">
                <a:solidFill>
                  <a:srgbClr val="002060"/>
                </a:solidFill>
                <a:latin typeface="Arial Black" panose="020B0A04020102020204" pitchFamily="34" charset="0"/>
              </a:rPr>
              <a:t> in </a:t>
            </a:r>
            <a:r>
              <a:rPr lang="en-US" sz="1600" b="1" dirty="0" err="1" smtClean="0">
                <a:solidFill>
                  <a:srgbClr val="002060"/>
                </a:solidFill>
                <a:latin typeface="Arial Black" panose="020B0A04020102020204" pitchFamily="34" charset="0"/>
              </a:rPr>
              <a:t>anul</a:t>
            </a:r>
            <a:r>
              <a:rPr lang="en-US" sz="1600" b="1" dirty="0" smtClean="0">
                <a:solidFill>
                  <a:srgbClr val="002060"/>
                </a:solidFill>
                <a:latin typeface="Arial Black" panose="020B0A04020102020204" pitchFamily="34" charset="0"/>
              </a:rPr>
              <a:t> 1887 de </a:t>
            </a:r>
            <a:r>
              <a:rPr lang="en-US" sz="1600" b="1" dirty="0" err="1" smtClean="0">
                <a:solidFill>
                  <a:srgbClr val="002060"/>
                </a:solidFill>
                <a:latin typeface="Arial Black" panose="020B0A04020102020204" pitchFamily="34" charset="0"/>
              </a:rPr>
              <a:t>cancelarul</a:t>
            </a:r>
            <a:r>
              <a:rPr lang="en-US" sz="1600" b="1" dirty="0" smtClean="0">
                <a:solidFill>
                  <a:srgbClr val="002060"/>
                </a:solidFill>
                <a:latin typeface="Arial Black" panose="020B0A04020102020204" pitchFamily="34" charset="0"/>
              </a:rPr>
              <a:t> </a:t>
            </a:r>
            <a:r>
              <a:rPr lang="en-US" sz="1600" b="1" dirty="0" err="1" smtClean="0">
                <a:solidFill>
                  <a:srgbClr val="002060"/>
                </a:solidFill>
                <a:latin typeface="Arial Black" panose="020B0A04020102020204" pitchFamily="34" charset="0"/>
              </a:rPr>
              <a:t>german</a:t>
            </a:r>
            <a:r>
              <a:rPr lang="en-US" sz="1600" b="1" dirty="0" smtClean="0">
                <a:solidFill>
                  <a:srgbClr val="002060"/>
                </a:solidFill>
                <a:latin typeface="Arial Black" panose="020B0A04020102020204" pitchFamily="34" charset="0"/>
              </a:rPr>
              <a:t> Bismarck):</a:t>
            </a:r>
          </a:p>
          <a:p>
            <a:pPr marL="0" indent="0">
              <a:buNone/>
            </a:pPr>
            <a:endParaRPr lang="en-US" sz="1600" b="1" i="1" u="sng" dirty="0">
              <a:solidFill>
                <a:srgbClr val="00206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1.O</a:t>
            </a:r>
            <a:r>
              <a:rPr lang="vi-VN" sz="1600" b="1" dirty="0" smtClean="0">
                <a:solidFill>
                  <a:srgbClr val="00B050"/>
                </a:solidFill>
                <a:latin typeface="Arial Black" panose="020B0A04020102020204" pitchFamily="34" charset="0"/>
              </a:rPr>
              <a:t>bligativitatea </a:t>
            </a:r>
            <a:r>
              <a:rPr lang="vi-VN" sz="1600" b="1" dirty="0">
                <a:solidFill>
                  <a:srgbClr val="00B050"/>
                </a:solidFill>
                <a:latin typeface="Arial Black" panose="020B0A04020102020204" pitchFamily="34" charset="0"/>
              </a:rPr>
              <a:t>asigurării medicale a celor care trăiesc în Germania. Contribuţiile la fondurile de asigurare sunt împărţite 50-50 între angajator şi angajat, independent de opţiunea acestuia (schema de asigurări de stat sau privată</a:t>
            </a:r>
            <a:r>
              <a:rPr lang="vi-VN" sz="1600" b="1" dirty="0" smtClean="0">
                <a:solidFill>
                  <a:srgbClr val="00B050"/>
                </a:solidFill>
                <a:latin typeface="Arial Black" panose="020B0A04020102020204" pitchFamily="34" charset="0"/>
              </a:rPr>
              <a:t>).</a:t>
            </a:r>
            <a:endParaRPr lang="en-US" sz="1600" b="1" dirty="0" smtClean="0">
              <a:solidFill>
                <a:srgbClr val="00B05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2.</a:t>
            </a:r>
            <a:r>
              <a:rPr lang="vi-VN" sz="1600" b="1" dirty="0">
                <a:solidFill>
                  <a:srgbClr val="00B050"/>
                </a:solidFill>
                <a:latin typeface="Arial Black" panose="020B0A04020102020204" pitchFamily="34" charset="0"/>
              </a:rPr>
              <a:t> Aproximativ 85% din populaţie este asigurată </a:t>
            </a:r>
            <a:r>
              <a:rPr lang="vi-VN" sz="1600" b="1" dirty="0" smtClean="0">
                <a:solidFill>
                  <a:srgbClr val="00B050"/>
                </a:solidFill>
                <a:latin typeface="Arial Black" panose="020B0A04020102020204" pitchFamily="34" charset="0"/>
              </a:rPr>
              <a:t>(</a:t>
            </a:r>
            <a:r>
              <a:rPr lang="en-US" sz="1600" b="1" dirty="0" err="1" smtClean="0">
                <a:solidFill>
                  <a:srgbClr val="00B050"/>
                </a:solidFill>
                <a:latin typeface="Arial Black" panose="020B0A04020102020204" pitchFamily="34" charset="0"/>
              </a:rPr>
              <a:t>obligatoriu</a:t>
            </a:r>
            <a:r>
              <a:rPr lang="vi-VN" sz="1600" b="1" dirty="0" smtClean="0">
                <a:solidFill>
                  <a:srgbClr val="00B050"/>
                </a:solidFill>
                <a:latin typeface="Arial Black" panose="020B0A04020102020204" pitchFamily="34" charset="0"/>
              </a:rPr>
              <a:t> </a:t>
            </a:r>
            <a:r>
              <a:rPr lang="vi-VN" sz="1600" b="1" dirty="0">
                <a:solidFill>
                  <a:srgbClr val="00B050"/>
                </a:solidFill>
                <a:latin typeface="Arial Black" panose="020B0A04020102020204" pitchFamily="34" charset="0"/>
              </a:rPr>
              <a:t>sau voluntar) în cadrul schemei de sănătate publică, în timp ce 15% dintre germani au asigurări private de </a:t>
            </a:r>
            <a:r>
              <a:rPr lang="vi-VN" sz="1600" b="1" dirty="0" smtClean="0">
                <a:solidFill>
                  <a:srgbClr val="00B050"/>
                </a:solidFill>
                <a:latin typeface="Arial Black" panose="020B0A04020102020204" pitchFamily="34" charset="0"/>
              </a:rPr>
              <a:t>sănătate</a:t>
            </a:r>
            <a:endParaRPr lang="en-US" sz="1600" b="1" dirty="0" smtClean="0">
              <a:solidFill>
                <a:srgbClr val="00B05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3.</a:t>
            </a:r>
            <a:r>
              <a:rPr lang="vi-VN" sz="1600" b="1" dirty="0">
                <a:solidFill>
                  <a:srgbClr val="00B050"/>
                </a:solidFill>
                <a:latin typeface="Arial Black" panose="020B0A04020102020204" pitchFamily="34" charset="0"/>
              </a:rPr>
              <a:t> Dacă opţiunea iniţială a fost de-a avea asigurare de sănătate de stat, nu se mai poate face trecerea la asigurări private, deoarece companiile vor fi obligate să-ţi ofere un tarif de bază la aceleaşi costuri, ca şi cele de stat (începând cu 2009</a:t>
            </a:r>
            <a:r>
              <a:rPr lang="vi-VN" sz="1600" b="1" dirty="0" smtClean="0">
                <a:solidFill>
                  <a:srgbClr val="00B050"/>
                </a:solidFill>
                <a:latin typeface="Arial Black" panose="020B0A04020102020204" pitchFamily="34" charset="0"/>
              </a:rPr>
              <a:t>).</a:t>
            </a:r>
            <a:endParaRPr lang="en-US" sz="1600" b="1" dirty="0" smtClean="0">
              <a:solidFill>
                <a:srgbClr val="00B05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4.</a:t>
            </a:r>
            <a:r>
              <a:rPr lang="vi-VN" sz="1600" b="1" dirty="0">
                <a:solidFill>
                  <a:srgbClr val="00B050"/>
                </a:solidFill>
                <a:latin typeface="Arial Black" panose="020B0A04020102020204" pitchFamily="34" charset="0"/>
              </a:rPr>
              <a:t> Asigurarea minimă obligatorie cuprinde accesul la cel puţin un spital şi la tratament ambulatoriu și trebuie să includă, neapărat, tratamentul pentru femeile însărcinate.</a:t>
            </a:r>
            <a:endParaRPr lang="ro-RO" sz="1600" b="1" dirty="0">
              <a:solidFill>
                <a:srgbClr val="00B050"/>
              </a:solidFill>
              <a:latin typeface="Arial Black" panose="020B0A04020102020204" pitchFamily="34" charset="0"/>
            </a:endParaRPr>
          </a:p>
        </p:txBody>
      </p:sp>
    </p:spTree>
    <p:extLst>
      <p:ext uri="{BB962C8B-B14F-4D97-AF65-F5344CB8AC3E}">
        <p14:creationId xmlns:p14="http://schemas.microsoft.com/office/powerpoint/2010/main" val="960817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229600" cy="648072"/>
          </a:xfrm>
          <a:solidFill>
            <a:srgbClr val="FFFF00"/>
          </a:solidFill>
        </p:spPr>
        <p:txBody>
          <a:bodyPr>
            <a:normAutofit fontScale="90000"/>
          </a:bodyPr>
          <a:lstStyle/>
          <a:p>
            <a:r>
              <a:rPr lang="vi-VN" sz="1800" dirty="0">
                <a:solidFill>
                  <a:srgbClr val="FF0000"/>
                </a:solidFill>
                <a:latin typeface="Arial Black" panose="020B0A04020102020204" pitchFamily="34" charset="0"/>
              </a:rPr>
              <a:t>Aspecte relevante pentru sistemele de sănătate: organizare;acoperirea populaţiei ; finanţarea îngrijirilor; complexitatea pachetelor de servicii oferite de sistem.</a:t>
            </a:r>
            <a:endParaRPr lang="ro-RO" sz="18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457200" y="1412776"/>
            <a:ext cx="8229600" cy="4713387"/>
          </a:xfrm>
        </p:spPr>
        <p:txBody>
          <a:bodyPr>
            <a:normAutofit/>
          </a:bodyPr>
          <a:lstStyle/>
          <a:p>
            <a:pPr marL="0" indent="0">
              <a:buNone/>
            </a:pPr>
            <a:endParaRPr lang="en-US" sz="1600" b="1" i="1" u="sng" dirty="0" smtClean="0">
              <a:solidFill>
                <a:srgbClr val="002060"/>
              </a:solidFill>
              <a:latin typeface="Arial Black" panose="020B0A04020102020204" pitchFamily="34" charset="0"/>
            </a:endParaRPr>
          </a:p>
          <a:p>
            <a:pPr marL="0" indent="0">
              <a:buNone/>
            </a:pPr>
            <a:endParaRPr lang="en-US" sz="1600" b="1" i="1" u="sng" dirty="0" smtClean="0">
              <a:solidFill>
                <a:srgbClr val="002060"/>
              </a:solidFill>
              <a:latin typeface="Arial Black" panose="020B0A04020102020204" pitchFamily="34" charset="0"/>
            </a:endParaRPr>
          </a:p>
          <a:p>
            <a:pPr marL="0" indent="0">
              <a:buNone/>
            </a:pPr>
            <a:r>
              <a:rPr lang="en-US" sz="1600" b="1" i="1" u="sng" dirty="0" smtClean="0">
                <a:solidFill>
                  <a:srgbClr val="002060"/>
                </a:solidFill>
                <a:latin typeface="Arial Black" panose="020B0A04020102020204" pitchFamily="34" charset="0"/>
              </a:rPr>
              <a:t>FRANTA-</a:t>
            </a:r>
            <a:r>
              <a:rPr lang="en-US" sz="1600" b="1" dirty="0" err="1" smtClean="0">
                <a:solidFill>
                  <a:srgbClr val="002060"/>
                </a:solidFill>
                <a:latin typeface="Arial Black" panose="020B0A04020102020204" pitchFamily="34" charset="0"/>
              </a:rPr>
              <a:t>Sistem</a:t>
            </a:r>
            <a:r>
              <a:rPr lang="en-US" sz="1600" b="1" dirty="0" smtClean="0">
                <a:solidFill>
                  <a:srgbClr val="002060"/>
                </a:solidFill>
                <a:latin typeface="Arial Black" panose="020B0A04020102020204" pitchFamily="34" charset="0"/>
              </a:rPr>
              <a:t> mix Bismarck/Beveridge</a:t>
            </a:r>
          </a:p>
          <a:p>
            <a:pPr marL="0" indent="0">
              <a:buNone/>
            </a:pPr>
            <a:endParaRPr lang="en-US" sz="1600" b="1" i="1" u="sng" dirty="0" smtClean="0">
              <a:solidFill>
                <a:srgbClr val="00206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1.</a:t>
            </a:r>
            <a:r>
              <a:rPr lang="vi-VN" sz="1600" b="1" dirty="0" smtClean="0">
                <a:solidFill>
                  <a:srgbClr val="00B050"/>
                </a:solidFill>
                <a:latin typeface="Arial Black" panose="020B0A04020102020204" pitchFamily="34" charset="0"/>
              </a:rPr>
              <a:t>Aproximativ 80% din francezi sunt asigurați cu asigurarea de sănătate generală</a:t>
            </a:r>
            <a:r>
              <a:rPr lang="en-US" sz="1600" b="1" dirty="0" smtClean="0">
                <a:solidFill>
                  <a:srgbClr val="00B050"/>
                </a:solidFill>
                <a:latin typeface="Arial Black" panose="020B0A04020102020204" pitchFamily="34" charset="0"/>
              </a:rPr>
              <a:t>.</a:t>
            </a:r>
          </a:p>
          <a:p>
            <a:pPr marL="0" indent="0">
              <a:buNone/>
            </a:pPr>
            <a:r>
              <a:rPr lang="en-US" sz="1600" b="1" dirty="0" smtClean="0">
                <a:solidFill>
                  <a:srgbClr val="00B050"/>
                </a:solidFill>
                <a:latin typeface="Arial Black" panose="020B0A04020102020204" pitchFamily="34" charset="0"/>
              </a:rPr>
              <a:t>2. </a:t>
            </a:r>
            <a:r>
              <a:rPr lang="vi-VN" sz="1600" b="1" dirty="0" smtClean="0">
                <a:solidFill>
                  <a:srgbClr val="00B050"/>
                </a:solidFill>
                <a:latin typeface="Arial Black" panose="020B0A04020102020204" pitchFamily="34" charset="0"/>
              </a:rPr>
              <a:t>Asigurarea acoperă riscurile financiare generate de boală, maternitate, invaliditate şi deces. Mai mult decât atât, aceasta oferă protecţie financiară în caz de accident de muncă şi boli profesionale</a:t>
            </a:r>
            <a:r>
              <a:rPr lang="en-US" sz="1600" b="1" dirty="0" smtClean="0">
                <a:solidFill>
                  <a:srgbClr val="00B050"/>
                </a:solidFill>
                <a:latin typeface="Arial Black" panose="020B0A04020102020204" pitchFamily="34" charset="0"/>
              </a:rPr>
              <a:t>.</a:t>
            </a:r>
          </a:p>
          <a:p>
            <a:pPr marL="0" indent="0">
              <a:buNone/>
            </a:pPr>
            <a:r>
              <a:rPr lang="en-US" sz="1600" b="1" dirty="0" smtClean="0">
                <a:solidFill>
                  <a:srgbClr val="00B050"/>
                </a:solidFill>
                <a:latin typeface="Arial Black" panose="020B0A04020102020204" pitchFamily="34" charset="0"/>
              </a:rPr>
              <a:t>3.</a:t>
            </a:r>
            <a:r>
              <a:rPr lang="vi-VN" sz="1600" b="1" dirty="0" smtClean="0">
                <a:solidFill>
                  <a:srgbClr val="00B050"/>
                </a:solidFill>
                <a:latin typeface="Arial Black" panose="020B0A04020102020204" pitchFamily="34" charset="0"/>
              </a:rPr>
              <a:t> Deşi Franţa are un sistem public de sănătate, acesta nu acoperă toate nevoile pacienţilor. Astfel, 87% din populaţie are poliţe de asigurare privată complementară. Cele 6500 de companii acoperă peste 7% din cheltuielile totale de sănătate</a:t>
            </a:r>
            <a:r>
              <a:rPr lang="en-US" sz="1600" b="1" dirty="0" smtClean="0">
                <a:solidFill>
                  <a:srgbClr val="00B050"/>
                </a:solidFill>
                <a:latin typeface="Arial Black" panose="020B0A04020102020204" pitchFamily="34" charset="0"/>
              </a:rPr>
              <a:t>.</a:t>
            </a:r>
          </a:p>
          <a:p>
            <a:pPr marL="0" indent="0">
              <a:buNone/>
            </a:pPr>
            <a:r>
              <a:rPr lang="en-US" sz="1600" b="1" dirty="0" smtClean="0">
                <a:solidFill>
                  <a:srgbClr val="00B050"/>
                </a:solidFill>
                <a:latin typeface="Arial Black" panose="020B0A04020102020204" pitchFamily="34" charset="0"/>
              </a:rPr>
              <a:t>4.</a:t>
            </a:r>
            <a:r>
              <a:rPr lang="vi-VN" sz="1600" b="1" dirty="0" smtClean="0">
                <a:solidFill>
                  <a:srgbClr val="00B050"/>
                </a:solidFill>
                <a:latin typeface="Arial Black" panose="020B0A04020102020204" pitchFamily="34" charset="0"/>
              </a:rPr>
              <a:t> </a:t>
            </a:r>
            <a:r>
              <a:rPr lang="en-US" sz="1600" b="1" dirty="0" smtClean="0">
                <a:solidFill>
                  <a:srgbClr val="00B050"/>
                </a:solidFill>
                <a:latin typeface="Arial Black" panose="020B0A04020102020204" pitchFamily="34" charset="0"/>
              </a:rPr>
              <a:t>V</a:t>
            </a:r>
            <a:r>
              <a:rPr lang="vi-VN" sz="1600" b="1" dirty="0" smtClean="0">
                <a:solidFill>
                  <a:srgbClr val="00B050"/>
                </a:solidFill>
                <a:latin typeface="Arial Black" panose="020B0A04020102020204" pitchFamily="34" charset="0"/>
              </a:rPr>
              <a:t>eniturile pentru asigurările generale de sănătate sunt dependente de situaţia economică</a:t>
            </a:r>
            <a:r>
              <a:rPr lang="en-US" sz="1600" b="1" dirty="0" smtClean="0">
                <a:solidFill>
                  <a:srgbClr val="00B050"/>
                </a:solidFill>
                <a:latin typeface="Arial Black" panose="020B0A04020102020204" pitchFamily="34" charset="0"/>
              </a:rPr>
              <a:t>.</a:t>
            </a:r>
            <a:r>
              <a:rPr lang="vi-VN" sz="1600" b="1" dirty="0" smtClean="0">
                <a:solidFill>
                  <a:srgbClr val="00B050"/>
                </a:solidFill>
                <a:latin typeface="Arial Black" panose="020B0A04020102020204" pitchFamily="34" charset="0"/>
              </a:rPr>
              <a:t> Sistemul de sănătate francez este al treilea cel mai scump, reprezentând aproximativ 11% din PIB.</a:t>
            </a:r>
            <a:endParaRPr lang="ro-RO" sz="1600" b="1" dirty="0">
              <a:solidFill>
                <a:srgbClr val="00B050"/>
              </a:solidFill>
              <a:latin typeface="Arial Black" panose="020B0A04020102020204" pitchFamily="34" charset="0"/>
            </a:endParaRPr>
          </a:p>
        </p:txBody>
      </p:sp>
    </p:spTree>
    <p:extLst>
      <p:ext uri="{BB962C8B-B14F-4D97-AF65-F5344CB8AC3E}">
        <p14:creationId xmlns:p14="http://schemas.microsoft.com/office/powerpoint/2010/main" val="3753870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548680"/>
            <a:ext cx="8229600" cy="782960"/>
          </a:xfrm>
          <a:solidFill>
            <a:srgbClr val="FFFF00"/>
          </a:solidFill>
        </p:spPr>
        <p:txBody>
          <a:bodyPr>
            <a:normAutofit fontScale="90000"/>
          </a:bodyPr>
          <a:lstStyle/>
          <a:p>
            <a:r>
              <a:rPr lang="vi-VN" sz="1800" dirty="0">
                <a:solidFill>
                  <a:srgbClr val="FF0000"/>
                </a:solidFill>
                <a:latin typeface="Arial Black" panose="020B0A04020102020204" pitchFamily="34" charset="0"/>
              </a:rPr>
              <a:t>Aspecte relevante pentru sistemele de sănătate: organizare;acoperirea populaţiei ; finanţarea îngrijirilor; complexitatea pachetelor de servicii oferite de sistem.</a:t>
            </a:r>
            <a:endParaRPr lang="ro-RO" sz="1800"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sz="1900" b="1" i="1" u="sng" dirty="0" smtClean="0">
                <a:solidFill>
                  <a:srgbClr val="002060"/>
                </a:solidFill>
                <a:latin typeface="Arial Black" panose="020B0A04020102020204" pitchFamily="34" charset="0"/>
              </a:rPr>
              <a:t>MAREA BRITANIE</a:t>
            </a:r>
            <a:r>
              <a:rPr lang="en-US" sz="1900" b="1" u="sng" dirty="0" smtClean="0">
                <a:solidFill>
                  <a:srgbClr val="002060"/>
                </a:solidFill>
                <a:latin typeface="Arial Black" panose="020B0A04020102020204" pitchFamily="34" charset="0"/>
              </a:rPr>
              <a:t>-</a:t>
            </a:r>
            <a:r>
              <a:rPr lang="en-US" sz="1900" b="1" dirty="0" err="1" smtClean="0">
                <a:solidFill>
                  <a:srgbClr val="002060"/>
                </a:solidFill>
                <a:latin typeface="Arial Black" panose="020B0A04020102020204" pitchFamily="34" charset="0"/>
              </a:rPr>
              <a:t>Sistem</a:t>
            </a:r>
            <a:r>
              <a:rPr lang="en-US" sz="1900" b="1" dirty="0" smtClean="0">
                <a:solidFill>
                  <a:srgbClr val="002060"/>
                </a:solidFill>
                <a:latin typeface="Arial Black" panose="020B0A04020102020204" pitchFamily="34" charset="0"/>
              </a:rPr>
              <a:t> Beveridge</a:t>
            </a:r>
          </a:p>
          <a:p>
            <a:endParaRPr lang="en-US" sz="1900" b="1" dirty="0" smtClean="0">
              <a:latin typeface="Arial Black" panose="020B0A04020102020204" pitchFamily="34" charset="0"/>
            </a:endParaRPr>
          </a:p>
          <a:p>
            <a:pPr marL="0" indent="0">
              <a:buNone/>
            </a:pPr>
            <a:r>
              <a:rPr lang="en-US" sz="1900" b="1" dirty="0" smtClean="0">
                <a:solidFill>
                  <a:srgbClr val="00B050"/>
                </a:solidFill>
                <a:latin typeface="Arial Black" panose="020B0A04020102020204" pitchFamily="34" charset="0"/>
              </a:rPr>
              <a:t>1.</a:t>
            </a:r>
            <a:r>
              <a:rPr lang="vi-VN" sz="1700" b="1" dirty="0" smtClean="0">
                <a:solidFill>
                  <a:srgbClr val="00B050"/>
                </a:solidFill>
              </a:rPr>
              <a:t>Serviciul</a:t>
            </a:r>
            <a:r>
              <a:rPr lang="vi-VN" sz="1900" b="1" dirty="0" smtClean="0">
                <a:solidFill>
                  <a:srgbClr val="00B050"/>
                </a:solidFill>
              </a:rPr>
              <a:t> Naţional de Sănătate din Marea Britanie, a fost fondat cu 50 de ani în urmă. La baza conceptului a stat principiul egalităţii. Cetăţenii englezi au acces în mod egal la toate serviciile medicale necesare, indiferent de statutul financiar. </a:t>
            </a:r>
            <a:endParaRPr lang="en-US" sz="1900" b="1" dirty="0" smtClean="0">
              <a:solidFill>
                <a:srgbClr val="00B050"/>
              </a:solidFill>
              <a:latin typeface="Arial Black" panose="020B0A04020102020204" pitchFamily="34" charset="0"/>
            </a:endParaRPr>
          </a:p>
          <a:p>
            <a:pPr marL="0" indent="0">
              <a:buNone/>
            </a:pPr>
            <a:r>
              <a:rPr lang="en-US" sz="1900" b="1" dirty="0" smtClean="0">
                <a:solidFill>
                  <a:srgbClr val="00B050"/>
                </a:solidFill>
                <a:latin typeface="Arial Black" panose="020B0A04020102020204" pitchFamily="34" charset="0"/>
              </a:rPr>
              <a:t>2.</a:t>
            </a:r>
            <a:r>
              <a:rPr lang="vi-VN" sz="1900" b="1" dirty="0" smtClean="0">
                <a:solidFill>
                  <a:srgbClr val="00B050"/>
                </a:solidFill>
              </a:rPr>
              <a:t> Englezii achită o parte a costurilor pentru medicamente, iar o scutire de plată este greu de obţinut. Se plătesc extra tratamentul stomatologic şi cel oftalmologic</a:t>
            </a:r>
            <a:r>
              <a:rPr lang="en-US" sz="1900" b="1" dirty="0" smtClean="0">
                <a:solidFill>
                  <a:srgbClr val="00B050"/>
                </a:solidFill>
                <a:latin typeface="Arial Black" panose="020B0A04020102020204" pitchFamily="34" charset="0"/>
              </a:rPr>
              <a:t>.</a:t>
            </a:r>
          </a:p>
          <a:p>
            <a:pPr marL="0" indent="0">
              <a:buNone/>
            </a:pPr>
            <a:r>
              <a:rPr lang="en-US" sz="1900" b="1" dirty="0" smtClean="0">
                <a:solidFill>
                  <a:srgbClr val="00B050"/>
                </a:solidFill>
                <a:latin typeface="Arial Black" panose="020B0A04020102020204" pitchFamily="34" charset="0"/>
              </a:rPr>
              <a:t>3.</a:t>
            </a:r>
            <a:r>
              <a:rPr lang="vi-VN" sz="1900" b="1" dirty="0" smtClean="0">
                <a:solidFill>
                  <a:srgbClr val="00B050"/>
                </a:solidFill>
              </a:rPr>
              <a:t> În Marea Britanie, mai mult de 70% din finanţarea pentru sănătate este plătită din taxe. Aproximativ 20% din aceste încasări provin din contribuţiile la asigurările sociale şi, în jur de 5%, de la diferite tipuri de taxe.</a:t>
            </a:r>
            <a:endParaRPr lang="en-US" sz="1900" b="1" dirty="0" smtClean="0">
              <a:solidFill>
                <a:srgbClr val="00B050"/>
              </a:solidFill>
              <a:latin typeface="Arial Black" panose="020B0A04020102020204" pitchFamily="34" charset="0"/>
            </a:endParaRPr>
          </a:p>
          <a:p>
            <a:pPr marL="0" indent="0">
              <a:buNone/>
            </a:pPr>
            <a:r>
              <a:rPr lang="en-US" sz="1900" b="1" dirty="0" smtClean="0">
                <a:solidFill>
                  <a:srgbClr val="00B050"/>
                </a:solidFill>
                <a:latin typeface="Arial Black" panose="020B0A04020102020204" pitchFamily="34" charset="0"/>
              </a:rPr>
              <a:t>4.</a:t>
            </a:r>
            <a:r>
              <a:rPr lang="vi-VN" sz="1900" b="1" dirty="0" smtClean="0">
                <a:solidFill>
                  <a:srgbClr val="00B050"/>
                </a:solidFill>
              </a:rPr>
              <a:t> Pe de altă parte, cetăţenii din Marea Britanie au libertatea de-a alege și asigurări private de sănătate. În Regatul Unit există și posibilitatea asigurării private totale. Deşi persoanele care optează pentru acest tip de asigurări nu folosesc serviciul naţional, nu beneficiază de reduceri de taxe</a:t>
            </a:r>
            <a:r>
              <a:rPr lang="vi-VN" sz="2100" dirty="0" smtClean="0">
                <a:solidFill>
                  <a:srgbClr val="00B050"/>
                </a:solidFill>
              </a:rPr>
              <a:t>.</a:t>
            </a:r>
            <a:endParaRPr lang="ro-RO" sz="2100" dirty="0">
              <a:solidFill>
                <a:srgbClr val="00B050"/>
              </a:solidFill>
              <a:latin typeface="Arial Black" panose="020B0A04020102020204" pitchFamily="34" charset="0"/>
            </a:endParaRPr>
          </a:p>
        </p:txBody>
      </p:sp>
    </p:spTree>
    <p:extLst>
      <p:ext uri="{BB962C8B-B14F-4D97-AF65-F5344CB8AC3E}">
        <p14:creationId xmlns:p14="http://schemas.microsoft.com/office/powerpoint/2010/main" val="3082281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rgbClr val="FFFF00"/>
          </a:solidFill>
        </p:spPr>
        <p:txBody>
          <a:bodyPr>
            <a:normAutofit fontScale="90000"/>
          </a:bodyPr>
          <a:lstStyle/>
          <a:p>
            <a:r>
              <a:rPr lang="vi-VN" sz="1800" b="1" dirty="0">
                <a:solidFill>
                  <a:srgbClr val="FF0000"/>
                </a:solidFill>
                <a:latin typeface="Arial Black" panose="020B0A04020102020204" pitchFamily="34" charset="0"/>
              </a:rPr>
              <a:t>Aspecte relevante pentru sistemele de sănătate: organizare;acoperirea populaţiei ; finanţarea îngrijirilor; complexitatea pachetelor de servicii oferite de sistem.</a:t>
            </a:r>
            <a:endParaRPr lang="ro-RO" sz="1800" b="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457200" y="1268760"/>
            <a:ext cx="8229600" cy="4857403"/>
          </a:xfrm>
        </p:spPr>
        <p:txBody>
          <a:bodyPr>
            <a:normAutofit fontScale="92500"/>
          </a:bodyPr>
          <a:lstStyle/>
          <a:p>
            <a:pPr marL="0" indent="0">
              <a:buNone/>
            </a:pPr>
            <a:r>
              <a:rPr lang="en-US" sz="1600" b="1" i="1" u="sng" dirty="0" smtClean="0">
                <a:solidFill>
                  <a:srgbClr val="002060"/>
                </a:solidFill>
                <a:latin typeface="Arial Black" panose="020B0A04020102020204" pitchFamily="34" charset="0"/>
              </a:rPr>
              <a:t>BELGIA-</a:t>
            </a:r>
            <a:r>
              <a:rPr lang="en-US" sz="1600" b="1" dirty="0" err="1" smtClean="0">
                <a:solidFill>
                  <a:srgbClr val="002060"/>
                </a:solidFill>
                <a:latin typeface="Arial Black" panose="020B0A04020102020204" pitchFamily="34" charset="0"/>
              </a:rPr>
              <a:t>Sistem</a:t>
            </a:r>
            <a:r>
              <a:rPr lang="en-US" sz="1600" b="1" dirty="0" smtClean="0">
                <a:solidFill>
                  <a:srgbClr val="002060"/>
                </a:solidFill>
                <a:latin typeface="Arial Black" panose="020B0A04020102020204" pitchFamily="34" charset="0"/>
              </a:rPr>
              <a:t> Bismarck</a:t>
            </a:r>
          </a:p>
          <a:p>
            <a:pPr marL="0" indent="0">
              <a:buNone/>
            </a:pPr>
            <a:r>
              <a:rPr lang="en-US" sz="1600" b="1" dirty="0" smtClean="0">
                <a:solidFill>
                  <a:srgbClr val="00B050"/>
                </a:solidFill>
                <a:latin typeface="Arial Black" panose="020B0A04020102020204" pitchFamily="34" charset="0"/>
              </a:rPr>
              <a:t>1.S</a:t>
            </a:r>
            <a:r>
              <a:rPr lang="vi-VN" sz="1600" b="1" dirty="0" smtClean="0">
                <a:solidFill>
                  <a:srgbClr val="00B050"/>
                </a:solidFill>
                <a:latin typeface="Arial Black" panose="020B0A04020102020204" pitchFamily="34" charset="0"/>
              </a:rPr>
              <a:t>istem </a:t>
            </a:r>
            <a:r>
              <a:rPr lang="vi-VN" sz="1600" b="1" dirty="0">
                <a:solidFill>
                  <a:srgbClr val="00B050"/>
                </a:solidFill>
                <a:latin typeface="Arial Black" panose="020B0A04020102020204" pitchFamily="34" charset="0"/>
              </a:rPr>
              <a:t>de îngrijire a sănătății mixt, public-privat, cu un sistem de colectare a contribuțiilor pentru sănătate și rambursare a serviciilor medicale organizat de stat, fonduri de asigurări administrate de societăți mutuale nonprofit, private, și furnizori privați de servicii de sănătate. </a:t>
            </a:r>
            <a:endParaRPr lang="en-US" sz="1600" b="1" dirty="0" smtClean="0">
              <a:solidFill>
                <a:srgbClr val="00B05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2.</a:t>
            </a:r>
            <a:r>
              <a:rPr lang="vi-VN" sz="1600" b="1" dirty="0">
                <a:solidFill>
                  <a:srgbClr val="00B050"/>
                </a:solidFill>
                <a:latin typeface="Arial Black" panose="020B0A04020102020204" pitchFamily="34" charset="0"/>
              </a:rPr>
              <a:t> Este un sistem de asigurări sociale obligatorii care acordă un pachet de beneficii acoperitor pentru aproximativ 99% din </a:t>
            </a:r>
            <a:r>
              <a:rPr lang="vi-VN" sz="1600" b="1" dirty="0" smtClean="0">
                <a:solidFill>
                  <a:srgbClr val="00B050"/>
                </a:solidFill>
                <a:latin typeface="Arial Black" panose="020B0A04020102020204" pitchFamily="34" charset="0"/>
              </a:rPr>
              <a:t>populație</a:t>
            </a:r>
            <a:r>
              <a:rPr lang="en-US" sz="1600" b="1" dirty="0" smtClean="0">
                <a:solidFill>
                  <a:srgbClr val="00B050"/>
                </a:solidFill>
                <a:latin typeface="Arial Black" panose="020B0A04020102020204" pitchFamily="34" charset="0"/>
              </a:rPr>
              <a:t>,</a:t>
            </a:r>
            <a:r>
              <a:rPr lang="vi-VN" sz="1600" b="1" dirty="0" smtClean="0">
                <a:solidFill>
                  <a:srgbClr val="00B050"/>
                </a:solidFill>
                <a:latin typeface="Arial Black" panose="020B0A04020102020204" pitchFamily="34" charset="0"/>
              </a:rPr>
              <a:t> </a:t>
            </a:r>
            <a:r>
              <a:rPr lang="vi-VN" sz="1600" b="1" dirty="0">
                <a:solidFill>
                  <a:srgbClr val="00B050"/>
                </a:solidFill>
                <a:latin typeface="Arial Black" panose="020B0A04020102020204" pitchFamily="34" charset="0"/>
              </a:rPr>
              <a:t>serviciile medicale sunt acordate în funcție de necesități, inclusiv pentru persoanele dependente, pensionari sau  persoanele fără ocupație</a:t>
            </a:r>
            <a:r>
              <a:rPr lang="vi-VN" sz="1600" b="1" dirty="0" smtClean="0">
                <a:solidFill>
                  <a:srgbClr val="00B050"/>
                </a:solidFill>
                <a:latin typeface="Arial Black" panose="020B0A04020102020204" pitchFamily="34" charset="0"/>
              </a:rPr>
              <a:t>.</a:t>
            </a:r>
            <a:endParaRPr lang="en-US" sz="1600" b="1" dirty="0" smtClean="0">
              <a:solidFill>
                <a:srgbClr val="00B05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3.</a:t>
            </a:r>
            <a:r>
              <a:rPr lang="vi-VN" sz="1600" b="1" dirty="0">
                <a:solidFill>
                  <a:srgbClr val="00B050"/>
                </a:solidFill>
                <a:latin typeface="Arial Black" panose="020B0A04020102020204" pitchFamily="34" charset="0"/>
              </a:rPr>
              <a:t> Belgia alocă 10,2% din produsul intern brut pentru cheltuielile legate de sănătate, sistemul fiind finanțat în principal din  contribuții atât ale angajatorului (3,8%), cât și ale angajatului (3,55% din venitul brut), precum și din contribuțiile obligatorii virate trimestrial de liber-profesioniști (7,35%). Pacienții finanțează 23,5% din cheltuielile din Sănătate fie prin plăți individuale, corespunzătoare tichetelor moderatoare (out-of pocket money), fie prin plata primelor de asigurare privată de sănătate. Serviciile de îngrijire medicală în ambulator sunt achitate integral de asigurați, ulterior fiind rambursată, de către societatea mutuală sau casa de asigurări la care este afiliat asiguratul, contravaloarea serviciului, într-un procent mediu de 75% din valoarea </a:t>
            </a:r>
            <a:r>
              <a:rPr lang="vi-VN" sz="1600" b="1" dirty="0" smtClean="0">
                <a:solidFill>
                  <a:srgbClr val="00B050"/>
                </a:solidFill>
                <a:latin typeface="Arial Black" panose="020B0A04020102020204" pitchFamily="34" charset="0"/>
              </a:rPr>
              <a:t>acestuia</a:t>
            </a:r>
            <a:r>
              <a:rPr lang="en-US" sz="1600" b="1" dirty="0" smtClean="0">
                <a:solidFill>
                  <a:srgbClr val="00B050"/>
                </a:solidFill>
                <a:latin typeface="Arial Black" panose="020B0A04020102020204" pitchFamily="34" charset="0"/>
              </a:rPr>
              <a:t>.</a:t>
            </a:r>
            <a:endParaRPr lang="ro-RO" sz="1600" b="1" dirty="0">
              <a:solidFill>
                <a:srgbClr val="00B050"/>
              </a:solidFill>
              <a:latin typeface="Arial Black" panose="020B0A04020102020204" pitchFamily="34" charset="0"/>
            </a:endParaRPr>
          </a:p>
        </p:txBody>
      </p:sp>
    </p:spTree>
    <p:extLst>
      <p:ext uri="{BB962C8B-B14F-4D97-AF65-F5344CB8AC3E}">
        <p14:creationId xmlns:p14="http://schemas.microsoft.com/office/powerpoint/2010/main" val="1574293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rgbClr val="FFFF00"/>
          </a:solidFill>
        </p:spPr>
        <p:txBody>
          <a:bodyPr>
            <a:normAutofit/>
          </a:bodyPr>
          <a:lstStyle/>
          <a:p>
            <a:r>
              <a:rPr lang="vi-VN" sz="1600" dirty="0">
                <a:solidFill>
                  <a:srgbClr val="FF0000"/>
                </a:solidFill>
                <a:latin typeface="Arial Black" panose="020B0A04020102020204" pitchFamily="34" charset="0"/>
              </a:rPr>
              <a:t>Aspecte relevante pentru sistemele de sănătate: organizare;acoperirea populaţiei ; finanţarea îngrijirilor; complexitatea pachetelor de servicii oferite de sistem.</a:t>
            </a:r>
            <a:endParaRPr lang="ro-RO" sz="1600"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buNone/>
            </a:pPr>
            <a:r>
              <a:rPr lang="en-US" sz="1600" b="1" i="1" u="sng" dirty="0" smtClean="0">
                <a:solidFill>
                  <a:srgbClr val="002060"/>
                </a:solidFill>
                <a:latin typeface="Arial Black" panose="020B0A04020102020204" pitchFamily="34" charset="0"/>
              </a:rPr>
              <a:t>SPANIA-</a:t>
            </a:r>
            <a:r>
              <a:rPr lang="en-US" sz="1600" b="1" dirty="0" err="1" smtClean="0">
                <a:solidFill>
                  <a:srgbClr val="002060"/>
                </a:solidFill>
                <a:latin typeface="Arial Black" panose="020B0A04020102020204" pitchFamily="34" charset="0"/>
              </a:rPr>
              <a:t>Sistem</a:t>
            </a:r>
            <a:r>
              <a:rPr lang="en-US" sz="1600" b="1" dirty="0" smtClean="0">
                <a:solidFill>
                  <a:srgbClr val="002060"/>
                </a:solidFill>
                <a:latin typeface="Arial Black" panose="020B0A04020102020204" pitchFamily="34" charset="0"/>
              </a:rPr>
              <a:t> Beveridge</a:t>
            </a:r>
          </a:p>
          <a:p>
            <a:pPr marL="0" indent="0">
              <a:buNone/>
            </a:pPr>
            <a:r>
              <a:rPr lang="en-US" sz="1600" b="1" dirty="0" smtClean="0">
                <a:solidFill>
                  <a:srgbClr val="00B050"/>
                </a:solidFill>
                <a:latin typeface="Arial Black" panose="020B0A04020102020204" pitchFamily="34" charset="0"/>
              </a:rPr>
              <a:t>1.Actualul </a:t>
            </a:r>
            <a:r>
              <a:rPr lang="en-US" sz="1600" b="1" dirty="0" err="1">
                <a:solidFill>
                  <a:srgbClr val="00B050"/>
                </a:solidFill>
                <a:latin typeface="Arial Black" panose="020B0A04020102020204" pitchFamily="34" charset="0"/>
              </a:rPr>
              <a:t>sistem</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sanatate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spaniol</a:t>
            </a:r>
            <a:r>
              <a:rPr lang="en-US" sz="1600" b="1" dirty="0">
                <a:solidFill>
                  <a:srgbClr val="00B050"/>
                </a:solidFill>
                <a:latin typeface="Arial Black" panose="020B0A04020102020204" pitchFamily="34" charset="0"/>
              </a:rPr>
              <a:t> a </a:t>
            </a:r>
            <a:r>
              <a:rPr lang="en-US" sz="1600" b="1" dirty="0" err="1">
                <a:solidFill>
                  <a:srgbClr val="00B050"/>
                </a:solidFill>
                <a:latin typeface="Arial Black" panose="020B0A04020102020204" pitchFamily="34" charset="0"/>
              </a:rPr>
              <a:t>fost</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instituit</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printr</a:t>
            </a:r>
            <a:r>
              <a:rPr lang="en-US" sz="1600" b="1" dirty="0">
                <a:solidFill>
                  <a:srgbClr val="00B050"/>
                </a:solidFill>
                <a:latin typeface="Arial Black" panose="020B0A04020102020204" pitchFamily="34" charset="0"/>
              </a:rPr>
              <a:t>-o </a:t>
            </a:r>
            <a:r>
              <a:rPr lang="en-US" sz="1600" b="1" dirty="0" err="1">
                <a:solidFill>
                  <a:srgbClr val="00B050"/>
                </a:solidFill>
                <a:latin typeface="Arial Black" panose="020B0A04020102020204" pitchFamily="34" charset="0"/>
              </a:rPr>
              <a:t>lege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generala</a:t>
            </a:r>
            <a:r>
              <a:rPr lang="en-US" sz="1600" b="1" dirty="0">
                <a:solidFill>
                  <a:srgbClr val="00B050"/>
                </a:solidFill>
                <a:latin typeface="Arial Black" panose="020B0A04020102020204" pitchFamily="34" charset="0"/>
              </a:rPr>
              <a:t> din </a:t>
            </a:r>
            <a:r>
              <a:rPr lang="en-US" sz="1600" b="1" dirty="0" smtClean="0">
                <a:solidFill>
                  <a:srgbClr val="00B050"/>
                </a:solidFill>
                <a:latin typeface="Arial Black" panose="020B0A04020102020204" pitchFamily="34" charset="0"/>
              </a:rPr>
              <a:t>anul1986.Serviciul </a:t>
            </a:r>
            <a:r>
              <a:rPr lang="en-US" sz="1600" b="1" dirty="0">
                <a:solidFill>
                  <a:srgbClr val="00B050"/>
                </a:solidFill>
                <a:latin typeface="Arial Black" panose="020B0A04020102020204" pitchFamily="34" charset="0"/>
              </a:rPr>
              <a:t>National de </a:t>
            </a:r>
            <a:r>
              <a:rPr lang="en-US" sz="1600" b="1" dirty="0" err="1">
                <a:solidFill>
                  <a:srgbClr val="00B050"/>
                </a:solidFill>
                <a:latin typeface="Arial Black" panose="020B0A04020102020204" pitchFamily="34" charset="0"/>
              </a:rPr>
              <a:t>Sanatate</a:t>
            </a:r>
            <a:r>
              <a:rPr lang="en-US" sz="1600" b="1" dirty="0">
                <a:solidFill>
                  <a:srgbClr val="00B050"/>
                </a:solidFill>
                <a:latin typeface="Arial Black" panose="020B0A04020102020204" pitchFamily="34" charset="0"/>
              </a:rPr>
              <a:t> din </a:t>
            </a:r>
            <a:r>
              <a:rPr lang="en-US" sz="1600" b="1" dirty="0" err="1">
                <a:solidFill>
                  <a:srgbClr val="00B050"/>
                </a:solidFill>
                <a:latin typeface="Arial Black" panose="020B0A04020102020204" pitchFamily="34" charset="0"/>
              </a:rPr>
              <a:t>Spania</a:t>
            </a:r>
            <a:r>
              <a:rPr lang="en-US" sz="1600" b="1" dirty="0">
                <a:solidFill>
                  <a:srgbClr val="00B050"/>
                </a:solidFill>
                <a:latin typeface="Arial Black" panose="020B0A04020102020204" pitchFamily="34" charset="0"/>
              </a:rPr>
              <a:t> </a:t>
            </a:r>
            <a:r>
              <a:rPr lang="en-US" sz="1600" b="1" dirty="0" smtClean="0">
                <a:solidFill>
                  <a:srgbClr val="00B050"/>
                </a:solidFill>
                <a:latin typeface="Arial Black" panose="020B0A04020102020204" pitchFamily="34" charset="0"/>
              </a:rPr>
              <a:t>s-a </a:t>
            </a:r>
            <a:r>
              <a:rPr lang="en-US" sz="1600" b="1" dirty="0" err="1" smtClean="0">
                <a:solidFill>
                  <a:srgbClr val="00B050"/>
                </a:solidFill>
                <a:latin typeface="Arial Black" panose="020B0A04020102020204" pitchFamily="34" charset="0"/>
              </a:rPr>
              <a:t>dezvoltat</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pe</a:t>
            </a:r>
            <a:r>
              <a:rPr lang="en-US" sz="1600" b="1" dirty="0" smtClean="0">
                <a:solidFill>
                  <a:srgbClr val="00B050"/>
                </a:solidFill>
                <a:latin typeface="Arial Black" panose="020B0A04020102020204" pitchFamily="34" charset="0"/>
              </a:rPr>
              <a:t> o </a:t>
            </a:r>
            <a:r>
              <a:rPr lang="en-US" sz="1600" b="1" dirty="0" err="1">
                <a:solidFill>
                  <a:srgbClr val="00B050"/>
                </a:solidFill>
                <a:latin typeface="Arial Black" panose="020B0A04020102020204" pitchFamily="34" charset="0"/>
              </a:rPr>
              <a:t>baza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regionala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obiectivul</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fiind</a:t>
            </a:r>
            <a:r>
              <a:rPr lang="en-US" sz="1600" b="1" dirty="0">
                <a:solidFill>
                  <a:srgbClr val="00B050"/>
                </a:solidFill>
                <a:latin typeface="Arial Black" panose="020B0A04020102020204" pitchFamily="34" charset="0"/>
              </a:rPr>
              <a:t> ca </a:t>
            </a:r>
            <a:r>
              <a:rPr lang="en-US" sz="1600" b="1" dirty="0" err="1">
                <a:solidFill>
                  <a:srgbClr val="00B050"/>
                </a:solidFill>
                <a:latin typeface="Arial Black" panose="020B0A04020102020204" pitchFamily="34" charset="0"/>
              </a:rPr>
              <a:t>fiecare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regiune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sa</a:t>
            </a:r>
            <a:r>
              <a:rPr lang="en-US" sz="1600" b="1" dirty="0">
                <a:solidFill>
                  <a:srgbClr val="00B050"/>
                </a:solidFill>
                <a:latin typeface="Arial Black" panose="020B0A04020102020204" pitchFamily="34" charset="0"/>
              </a:rPr>
              <a:t> fie </a:t>
            </a:r>
            <a:r>
              <a:rPr lang="en-US" sz="1600" b="1" dirty="0" smtClean="0">
                <a:solidFill>
                  <a:srgbClr val="00B050"/>
                </a:solidFill>
                <a:latin typeface="Arial Black" panose="020B0A04020102020204" pitchFamily="34" charset="0"/>
              </a:rPr>
              <a:t>in </a:t>
            </a:r>
            <a:r>
              <a:rPr lang="en-US" sz="1600" b="1" dirty="0" err="1">
                <a:solidFill>
                  <a:srgbClr val="00B050"/>
                </a:solidFill>
                <a:latin typeface="Arial Black" panose="020B0A04020102020204" pitchFamily="34" charset="0"/>
              </a:rPr>
              <a:t>masura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isi</a:t>
            </a:r>
            <a:r>
              <a:rPr lang="en-US" sz="1600" b="1" dirty="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administreze</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propriile</a:t>
            </a:r>
            <a:r>
              <a:rPr lang="en-US" sz="1600" b="1" dirty="0" smtClean="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servicii</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ingrijire</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sanatate</a:t>
            </a:r>
            <a:r>
              <a:rPr lang="en-US" sz="1600" b="1" dirty="0" smtClean="0">
                <a:solidFill>
                  <a:srgbClr val="00B050"/>
                </a:solidFill>
                <a:latin typeface="Arial Black" panose="020B0A04020102020204" pitchFamily="34" charset="0"/>
              </a:rPr>
              <a:t>.</a:t>
            </a:r>
          </a:p>
          <a:p>
            <a:pPr marL="0" indent="0">
              <a:buNone/>
            </a:pPr>
            <a:r>
              <a:rPr lang="en-US" sz="1600" b="1" dirty="0">
                <a:solidFill>
                  <a:srgbClr val="00B050"/>
                </a:solidFill>
                <a:latin typeface="Arial Black" panose="020B0A04020102020204" pitchFamily="34" charset="0"/>
              </a:rPr>
              <a:t>2. </a:t>
            </a:r>
            <a:r>
              <a:rPr lang="en-US" sz="1600" b="1" dirty="0" err="1">
                <a:solidFill>
                  <a:srgbClr val="00B050"/>
                </a:solidFill>
                <a:latin typeface="Arial Black" panose="020B0A04020102020204" pitchFamily="34" charset="0"/>
              </a:rPr>
              <a:t>Serviciul</a:t>
            </a:r>
            <a:r>
              <a:rPr lang="en-US" sz="1600" b="1" dirty="0">
                <a:solidFill>
                  <a:srgbClr val="00B050"/>
                </a:solidFill>
                <a:latin typeface="Arial Black" panose="020B0A04020102020204" pitchFamily="34" charset="0"/>
              </a:rPr>
              <a:t> national de </a:t>
            </a:r>
            <a:r>
              <a:rPr lang="en-US" sz="1600" b="1" dirty="0" err="1">
                <a:solidFill>
                  <a:srgbClr val="00B050"/>
                </a:solidFill>
                <a:latin typeface="Arial Black" panose="020B0A04020102020204" pitchFamily="34" charset="0"/>
              </a:rPr>
              <a:t>sanatate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acopera</a:t>
            </a:r>
            <a:r>
              <a:rPr lang="en-US" sz="1600" b="1" dirty="0">
                <a:solidFill>
                  <a:srgbClr val="00B050"/>
                </a:solidFill>
                <a:latin typeface="Arial Black" panose="020B0A04020102020204" pitchFamily="34" charset="0"/>
              </a:rPr>
              <a:t> 98.5% din </a:t>
            </a:r>
            <a:r>
              <a:rPr lang="en-US" sz="1600" b="1" dirty="0" err="1">
                <a:solidFill>
                  <a:srgbClr val="00B050"/>
                </a:solidFill>
                <a:latin typeface="Arial Black" panose="020B0A04020102020204" pitchFamily="34" charset="0"/>
              </a:rPr>
              <a:t>populatie</a:t>
            </a:r>
            <a:r>
              <a:rPr lang="en-US" sz="1600" b="1" dirty="0">
                <a:solidFill>
                  <a:srgbClr val="00B050"/>
                </a:solidFill>
                <a:latin typeface="Arial Black" panose="020B0A04020102020204" pitchFamily="34" charset="0"/>
              </a:rPr>
              <a:t>, din care 93% </a:t>
            </a:r>
            <a:r>
              <a:rPr lang="en-US" sz="1600" b="1" dirty="0" err="1">
                <a:solidFill>
                  <a:srgbClr val="00B050"/>
                </a:solidFill>
                <a:latin typeface="Arial Black" panose="020B0A04020102020204" pitchFamily="34" charset="0"/>
              </a:rPr>
              <a:t>sunt</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afiliati</a:t>
            </a:r>
            <a:r>
              <a:rPr lang="en-US" sz="1600" b="1" dirty="0">
                <a:solidFill>
                  <a:srgbClr val="00B050"/>
                </a:solidFill>
                <a:latin typeface="Arial Black" panose="020B0A04020102020204" pitchFamily="34" charset="0"/>
              </a:rPr>
              <a:t> </a:t>
            </a:r>
            <a:r>
              <a:rPr lang="en-US" sz="1600" b="1" dirty="0" smtClean="0">
                <a:solidFill>
                  <a:srgbClr val="00B050"/>
                </a:solidFill>
                <a:latin typeface="Arial Black" panose="020B0A04020102020204" pitchFamily="34" charset="0"/>
              </a:rPr>
              <a:t>la </a:t>
            </a:r>
            <a:r>
              <a:rPr lang="en-US" sz="1600" b="1" dirty="0" err="1" smtClean="0">
                <a:solidFill>
                  <a:srgbClr val="00B050"/>
                </a:solidFill>
                <a:latin typeface="Arial Black" panose="020B0A04020102020204" pitchFamily="34" charset="0"/>
              </a:rPr>
              <a:t>regimul</a:t>
            </a:r>
            <a:r>
              <a:rPr lang="en-US" sz="1600" b="1" dirty="0" smtClean="0">
                <a:solidFill>
                  <a:srgbClr val="00B050"/>
                </a:solidFill>
                <a:latin typeface="Arial Black" panose="020B0A04020102020204" pitchFamily="34" charset="0"/>
              </a:rPr>
              <a:t> </a:t>
            </a:r>
            <a:r>
              <a:rPr lang="en-US" sz="1600" b="1" dirty="0">
                <a:solidFill>
                  <a:srgbClr val="00B050"/>
                </a:solidFill>
                <a:latin typeface="Arial Black" panose="020B0A04020102020204" pitchFamily="34" charset="0"/>
              </a:rPr>
              <a:t>general, 1% </a:t>
            </a:r>
            <a:r>
              <a:rPr lang="en-US" sz="1600" b="1" dirty="0" err="1">
                <a:solidFill>
                  <a:srgbClr val="00B050"/>
                </a:solidFill>
                <a:latin typeface="Arial Black" panose="020B0A04020102020204" pitchFamily="34" charset="0"/>
              </a:rPr>
              <a:t>primesc</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alocatii</a:t>
            </a:r>
            <a:r>
              <a:rPr lang="en-US" sz="1600" b="1" dirty="0">
                <a:solidFill>
                  <a:srgbClr val="00B050"/>
                </a:solidFill>
                <a:latin typeface="Arial Black" panose="020B0A04020102020204" pitchFamily="34" charset="0"/>
              </a:rPr>
              <a:t> de la stat </a:t>
            </a:r>
            <a:r>
              <a:rPr lang="en-US" sz="1600" b="1" dirty="0" err="1">
                <a:solidFill>
                  <a:srgbClr val="00B050"/>
                </a:solidFill>
                <a:latin typeface="Arial Black" panose="020B0A04020102020204" pitchFamily="34" charset="0"/>
              </a:rPr>
              <a:t>si</a:t>
            </a:r>
            <a:r>
              <a:rPr lang="en-US" sz="1600" b="1" dirty="0">
                <a:solidFill>
                  <a:srgbClr val="00B050"/>
                </a:solidFill>
                <a:latin typeface="Arial Black" panose="020B0A04020102020204" pitchFamily="34" charset="0"/>
              </a:rPr>
              <a:t> 4.5%(in </a:t>
            </a:r>
            <a:r>
              <a:rPr lang="en-US" sz="1600" b="1" dirty="0" err="1">
                <a:solidFill>
                  <a:srgbClr val="00B050"/>
                </a:solidFill>
                <a:latin typeface="Arial Black" panose="020B0A04020102020204" pitchFamily="34" charset="0"/>
              </a:rPr>
              <a:t>principali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functionari</a:t>
            </a:r>
            <a:r>
              <a:rPr lang="en-US" sz="1600" b="1" dirty="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sunt</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afiliati</a:t>
            </a:r>
            <a:r>
              <a:rPr lang="en-US" sz="1600" b="1" dirty="0" smtClean="0">
                <a:solidFill>
                  <a:srgbClr val="00B050"/>
                </a:solidFill>
                <a:latin typeface="Arial Black" panose="020B0A04020102020204" pitchFamily="34" charset="0"/>
              </a:rPr>
              <a:t> </a:t>
            </a:r>
            <a:r>
              <a:rPr lang="en-US" sz="1600" b="1" dirty="0">
                <a:solidFill>
                  <a:srgbClr val="00B050"/>
                </a:solidFill>
                <a:latin typeface="Arial Black" panose="020B0A04020102020204" pitchFamily="34" charset="0"/>
              </a:rPr>
              <a:t>la </a:t>
            </a:r>
            <a:r>
              <a:rPr lang="en-US" sz="1600" b="1" dirty="0" err="1">
                <a:solidFill>
                  <a:srgbClr val="00B050"/>
                </a:solidFill>
                <a:latin typeface="Arial Black" panose="020B0A04020102020204" pitchFamily="34" charset="0"/>
              </a:rPr>
              <a:t>regimuri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speciale</a:t>
            </a:r>
            <a:r>
              <a:rPr lang="en-US" sz="1600" b="1" dirty="0">
                <a:solidFill>
                  <a:srgbClr val="00B050"/>
                </a:solidFill>
                <a:latin typeface="Arial Black" panose="020B0A04020102020204" pitchFamily="34" charset="0"/>
              </a:rPr>
              <a:t>. In </a:t>
            </a:r>
            <a:r>
              <a:rPr lang="en-US" sz="1600" b="1" dirty="0" err="1">
                <a:solidFill>
                  <a:srgbClr val="00B050"/>
                </a:solidFill>
                <a:latin typeface="Arial Black" panose="020B0A04020102020204" pitchFamily="34" charset="0"/>
              </a:rPr>
              <a:t>jur</a:t>
            </a:r>
            <a:r>
              <a:rPr lang="en-US" sz="1600" b="1" dirty="0">
                <a:solidFill>
                  <a:srgbClr val="00B050"/>
                </a:solidFill>
                <a:latin typeface="Arial Black" panose="020B0A04020102020204" pitchFamily="34" charset="0"/>
              </a:rPr>
              <a:t> de 17% din </a:t>
            </a:r>
            <a:r>
              <a:rPr lang="en-US" sz="1600" b="1" dirty="0" err="1" smtClean="0">
                <a:solidFill>
                  <a:srgbClr val="00B050"/>
                </a:solidFill>
                <a:latin typeface="Arial Black" panose="020B0A04020102020204" pitchFamily="34" charset="0"/>
              </a:rPr>
              <a:t>persoane</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fara</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venituri</a:t>
            </a:r>
            <a:r>
              <a:rPr lang="en-US" sz="1600" b="1" dirty="0" smtClean="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detin</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contracte</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asigurare</a:t>
            </a:r>
            <a:r>
              <a:rPr lang="en-US" sz="1600" b="1" dirty="0">
                <a:solidFill>
                  <a:srgbClr val="00B050"/>
                </a:solidFill>
                <a:latin typeface="Arial Black" panose="020B0A04020102020204" pitchFamily="34" charset="0"/>
              </a:rPr>
              <a:t> </a:t>
            </a:r>
            <a:r>
              <a:rPr lang="en-US" sz="1600" b="1" dirty="0" smtClean="0">
                <a:solidFill>
                  <a:srgbClr val="00B050"/>
                </a:solidFill>
                <a:latin typeface="Arial Black" panose="020B0A04020102020204" pitchFamily="34" charset="0"/>
              </a:rPr>
              <a:t>de </a:t>
            </a:r>
            <a:r>
              <a:rPr lang="en-US" sz="1600" b="1" dirty="0" err="1" smtClean="0">
                <a:solidFill>
                  <a:srgbClr val="00B050"/>
                </a:solidFill>
                <a:latin typeface="Arial Black" panose="020B0A04020102020204" pitchFamily="34" charset="0"/>
              </a:rPr>
              <a:t>sanatate</a:t>
            </a:r>
            <a:r>
              <a:rPr lang="en-US" sz="1600" b="1" dirty="0" smtClean="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voluntare</a:t>
            </a:r>
            <a:r>
              <a:rPr lang="en-US" sz="1600" b="1" dirty="0" smtClean="0">
                <a:solidFill>
                  <a:srgbClr val="00B050"/>
                </a:solidFill>
                <a:latin typeface="Arial Black" panose="020B0A04020102020204" pitchFamily="34" charset="0"/>
              </a:rPr>
              <a:t>.</a:t>
            </a:r>
          </a:p>
          <a:p>
            <a:pPr marL="0" indent="0">
              <a:buNone/>
            </a:pPr>
            <a:r>
              <a:rPr lang="en-US" sz="1600" b="1" dirty="0">
                <a:solidFill>
                  <a:srgbClr val="00B050"/>
                </a:solidFill>
                <a:latin typeface="Arial Black" panose="020B0A04020102020204" pitchFamily="34" charset="0"/>
              </a:rPr>
              <a:t>3. In </a:t>
            </a:r>
            <a:r>
              <a:rPr lang="en-US" sz="1600" b="1" dirty="0" err="1">
                <a:solidFill>
                  <a:srgbClr val="00B050"/>
                </a:solidFill>
                <a:latin typeface="Arial Black" panose="020B0A04020102020204" pitchFamily="34" charset="0"/>
              </a:rPr>
              <a:t>jur</a:t>
            </a:r>
            <a:r>
              <a:rPr lang="en-US" sz="1600" b="1" dirty="0">
                <a:solidFill>
                  <a:srgbClr val="00B050"/>
                </a:solidFill>
                <a:latin typeface="Arial Black" panose="020B0A04020102020204" pitchFamily="34" charset="0"/>
              </a:rPr>
              <a:t> de 80% </a:t>
            </a:r>
            <a:r>
              <a:rPr lang="en-US" sz="1600" b="1" dirty="0" err="1" smtClean="0">
                <a:solidFill>
                  <a:srgbClr val="00B050"/>
                </a:solidFill>
                <a:latin typeface="Arial Black" panose="020B0A04020102020204" pitchFamily="34" charset="0"/>
              </a:rPr>
              <a:t>finantarile</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provin</a:t>
            </a:r>
            <a:r>
              <a:rPr lang="en-US" sz="1600" b="1" dirty="0" smtClean="0">
                <a:solidFill>
                  <a:srgbClr val="00B050"/>
                </a:solidFill>
                <a:latin typeface="Arial Black" panose="020B0A04020102020204" pitchFamily="34" charset="0"/>
              </a:rPr>
              <a:t> </a:t>
            </a:r>
            <a:r>
              <a:rPr lang="en-US" sz="1600" b="1" dirty="0">
                <a:solidFill>
                  <a:srgbClr val="00B050"/>
                </a:solidFill>
                <a:latin typeface="Arial Black" panose="020B0A04020102020204" pitchFamily="34" charset="0"/>
              </a:rPr>
              <a:t>din </a:t>
            </a:r>
            <a:r>
              <a:rPr lang="en-US" sz="1600" b="1" dirty="0" err="1">
                <a:solidFill>
                  <a:srgbClr val="00B050"/>
                </a:solidFill>
                <a:latin typeface="Arial Black" panose="020B0A04020102020204" pitchFamily="34" charset="0"/>
              </a:rPr>
              <a:t>fiscalitate</a:t>
            </a:r>
            <a:r>
              <a:rPr lang="en-US" sz="1600" b="1" dirty="0">
                <a:solidFill>
                  <a:srgbClr val="00B050"/>
                </a:solidFill>
                <a:latin typeface="Arial Black" panose="020B0A04020102020204" pitchFamily="34" charset="0"/>
              </a:rPr>
              <a:t>, 18% </a:t>
            </a:r>
            <a:r>
              <a:rPr lang="en-US" sz="1600" b="1" dirty="0" err="1">
                <a:solidFill>
                  <a:srgbClr val="00B050"/>
                </a:solidFill>
                <a:latin typeface="Arial Black" panose="020B0A04020102020204" pitchFamily="34" charset="0"/>
              </a:rPr>
              <a:t>provin</a:t>
            </a:r>
            <a:r>
              <a:rPr lang="en-US" sz="1600" b="1" dirty="0">
                <a:solidFill>
                  <a:srgbClr val="00B050"/>
                </a:solidFill>
                <a:latin typeface="Arial Black" panose="020B0A04020102020204" pitchFamily="34" charset="0"/>
              </a:rPr>
              <a:t> din </a:t>
            </a:r>
            <a:r>
              <a:rPr lang="en-US" sz="1600" b="1" dirty="0" err="1">
                <a:solidFill>
                  <a:srgbClr val="00B050"/>
                </a:solidFill>
                <a:latin typeface="Arial Black" panose="020B0A04020102020204" pitchFamily="34" charset="0"/>
              </a:rPr>
              <a:t>cotizatii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platite</a:t>
            </a:r>
            <a:r>
              <a:rPr lang="en-US" sz="1600" b="1" dirty="0">
                <a:solidFill>
                  <a:srgbClr val="00B050"/>
                </a:solidFill>
                <a:latin typeface="Arial Black" panose="020B0A04020102020204" pitchFamily="34" charset="0"/>
              </a:rPr>
              <a:t> in </a:t>
            </a:r>
            <a:r>
              <a:rPr lang="en-US" sz="1600" b="1" dirty="0" err="1">
                <a:solidFill>
                  <a:srgbClr val="00B050"/>
                </a:solidFill>
                <a:latin typeface="Arial Black" panose="020B0A04020102020204" pitchFamily="34" charset="0"/>
              </a:rPr>
              <a:t>functie</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venit</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atat</a:t>
            </a:r>
            <a:r>
              <a:rPr lang="en-US" sz="1600" b="1" dirty="0">
                <a:solidFill>
                  <a:srgbClr val="00B050"/>
                </a:solidFill>
                <a:latin typeface="Arial Black" panose="020B0A04020102020204" pitchFamily="34" charset="0"/>
              </a:rPr>
              <a:t> de </a:t>
            </a:r>
            <a:r>
              <a:rPr lang="en-US" sz="1600" b="1" dirty="0" err="1" smtClean="0">
                <a:solidFill>
                  <a:srgbClr val="00B050"/>
                </a:solidFill>
                <a:latin typeface="Arial Black" panose="020B0A04020102020204" pitchFamily="34" charset="0"/>
              </a:rPr>
              <a:t>catre</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angajati</a:t>
            </a:r>
            <a:r>
              <a:rPr lang="en-US" sz="1600" b="1" dirty="0" smtClean="0">
                <a:solidFill>
                  <a:srgbClr val="00B050"/>
                </a:solidFill>
                <a:latin typeface="Arial Black" panose="020B0A04020102020204" pitchFamily="34" charset="0"/>
              </a:rPr>
              <a:t> </a:t>
            </a:r>
            <a:r>
              <a:rPr lang="en-US" sz="1600" b="1" dirty="0">
                <a:solidFill>
                  <a:srgbClr val="00B050"/>
                </a:solidFill>
                <a:latin typeface="Arial Black" panose="020B0A04020102020204" pitchFamily="34" charset="0"/>
              </a:rPr>
              <a:t>cat </a:t>
            </a:r>
            <a:r>
              <a:rPr lang="en-US" sz="1600" b="1" dirty="0" err="1">
                <a:solidFill>
                  <a:srgbClr val="00B050"/>
                </a:solidFill>
                <a:latin typeface="Arial Black" panose="020B0A04020102020204" pitchFamily="34" charset="0"/>
              </a:rPr>
              <a:t>si</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catre</a:t>
            </a:r>
            <a:r>
              <a:rPr lang="en-US" sz="1600" b="1" dirty="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angajatori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iar</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diferenta</a:t>
            </a:r>
            <a:r>
              <a:rPr lang="en-US" sz="1600" b="1" dirty="0">
                <a:solidFill>
                  <a:srgbClr val="00B050"/>
                </a:solidFill>
                <a:latin typeface="Arial Black" panose="020B0A04020102020204" pitchFamily="34" charset="0"/>
              </a:rPr>
              <a:t> de 2% </a:t>
            </a:r>
            <a:r>
              <a:rPr lang="en-US" sz="1600" b="1" dirty="0" err="1">
                <a:solidFill>
                  <a:srgbClr val="00B050"/>
                </a:solidFill>
                <a:latin typeface="Arial Black" panose="020B0A04020102020204" pitchFamily="34" charset="0"/>
              </a:rPr>
              <a:t>provine</a:t>
            </a:r>
            <a:r>
              <a:rPr lang="en-US" sz="1600" b="1" dirty="0">
                <a:solidFill>
                  <a:srgbClr val="00B050"/>
                </a:solidFill>
                <a:latin typeface="Arial Black" panose="020B0A04020102020204" pitchFamily="34" charset="0"/>
              </a:rPr>
              <a:t> din </a:t>
            </a:r>
            <a:r>
              <a:rPr lang="en-US" sz="1600" b="1" dirty="0" err="1">
                <a:solidFill>
                  <a:srgbClr val="00B050"/>
                </a:solidFill>
                <a:latin typeface="Arial Black" panose="020B0A04020102020204" pitchFamily="34" charset="0"/>
              </a:rPr>
              <a:t>alte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forme</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asigurare</a:t>
            </a:r>
            <a:endParaRPr lang="en-US" sz="1600" b="1" dirty="0">
              <a:solidFill>
                <a:srgbClr val="00B050"/>
              </a:solidFill>
              <a:latin typeface="Arial Black" panose="020B0A04020102020204" pitchFamily="34" charset="0"/>
            </a:endParaRPr>
          </a:p>
          <a:p>
            <a:pPr marL="0" indent="0">
              <a:buNone/>
            </a:pPr>
            <a:r>
              <a:rPr lang="en-US" sz="1600" b="1" dirty="0">
                <a:solidFill>
                  <a:srgbClr val="00B050"/>
                </a:solidFill>
                <a:latin typeface="Arial Black" panose="020B0A04020102020204" pitchFamily="34" charset="0"/>
              </a:rPr>
              <a:t>de </a:t>
            </a:r>
            <a:r>
              <a:rPr lang="en-US" sz="1600" b="1" dirty="0" err="1">
                <a:solidFill>
                  <a:srgbClr val="00B050"/>
                </a:solidFill>
                <a:latin typeface="Arial Black" panose="020B0A04020102020204" pitchFamily="34" charset="0"/>
              </a:rPr>
              <a:t>sanatate</a:t>
            </a:r>
            <a:r>
              <a:rPr lang="en-US" sz="1600" b="1" dirty="0">
                <a:solidFill>
                  <a:srgbClr val="00B050"/>
                </a:solidFill>
                <a:latin typeface="Arial Black" panose="020B0A04020102020204" pitchFamily="34" charset="0"/>
              </a:rPr>
              <a:t>. </a:t>
            </a:r>
            <a:endParaRPr lang="en-US" sz="1600" b="1" dirty="0" smtClean="0">
              <a:solidFill>
                <a:srgbClr val="00B050"/>
              </a:solidFill>
              <a:latin typeface="Arial Black" panose="020B0A04020102020204" pitchFamily="34" charset="0"/>
            </a:endParaRPr>
          </a:p>
          <a:p>
            <a:pPr marL="0" indent="0">
              <a:buNone/>
            </a:pPr>
            <a:r>
              <a:rPr lang="en-US" sz="1600" b="1" dirty="0" smtClean="0">
                <a:solidFill>
                  <a:srgbClr val="00B050"/>
                </a:solidFill>
                <a:latin typeface="Arial Black" panose="020B0A04020102020204" pitchFamily="34" charset="0"/>
              </a:rPr>
              <a:t>4.</a:t>
            </a:r>
            <a:r>
              <a:rPr lang="it-IT" sz="1600" b="1" dirty="0">
                <a:solidFill>
                  <a:srgbClr val="00B050"/>
                </a:solidFill>
                <a:latin typeface="Arial Black" panose="020B0A04020102020204" pitchFamily="34" charset="0"/>
              </a:rPr>
              <a:t> Pacientii preiau o parte din cheltuielile ocazionate de ingrijirile </a:t>
            </a:r>
            <a:r>
              <a:rPr lang="it-IT" sz="1600" b="1" dirty="0" smtClean="0">
                <a:solidFill>
                  <a:srgbClr val="00B050"/>
                </a:solidFill>
                <a:latin typeface="Arial Black" panose="020B0A04020102020204" pitchFamily="34" charset="0"/>
              </a:rPr>
              <a:t>stomatologice,medicamente(in jur de 32% din pret),anumite dispozitive medicale</a:t>
            </a:r>
            <a:endParaRPr lang="ro-RO" sz="1600" b="1" dirty="0">
              <a:solidFill>
                <a:srgbClr val="00B050"/>
              </a:solidFill>
              <a:latin typeface="Arial Black" panose="020B0A04020102020204" pitchFamily="34" charset="0"/>
            </a:endParaRPr>
          </a:p>
        </p:txBody>
      </p:sp>
    </p:spTree>
    <p:extLst>
      <p:ext uri="{BB962C8B-B14F-4D97-AF65-F5344CB8AC3E}">
        <p14:creationId xmlns:p14="http://schemas.microsoft.com/office/powerpoint/2010/main" val="3077407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rgbClr val="FFFF00"/>
          </a:solidFill>
        </p:spPr>
        <p:txBody>
          <a:bodyPr>
            <a:normAutofit/>
          </a:bodyPr>
          <a:lstStyle/>
          <a:p>
            <a:r>
              <a:rPr lang="vi-VN" sz="1600" b="1" dirty="0">
                <a:solidFill>
                  <a:srgbClr val="FF0000"/>
                </a:solidFill>
                <a:latin typeface="Arial Black" panose="020B0A04020102020204" pitchFamily="34" charset="0"/>
              </a:rPr>
              <a:t>Aspecte relevante pentru sistemele de sănătate: organizare;acoperirea populaţiei ; finanţarea îngrijirilor; complexitatea pachetelor de servicii oferite de sistem.</a:t>
            </a:r>
            <a:endParaRPr lang="ro-RO" sz="1600" b="1"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1600" b="1" i="1" u="sng" dirty="0" smtClean="0">
                <a:solidFill>
                  <a:srgbClr val="002060"/>
                </a:solidFill>
                <a:latin typeface="Arial Black" panose="020B0A04020102020204" pitchFamily="34" charset="0"/>
              </a:rPr>
              <a:t>SUEDIA</a:t>
            </a:r>
            <a:r>
              <a:rPr lang="en-US" sz="1600" b="1" dirty="0" smtClean="0">
                <a:solidFill>
                  <a:srgbClr val="002060"/>
                </a:solidFill>
                <a:latin typeface="Arial Black" panose="020B0A04020102020204" pitchFamily="34" charset="0"/>
              </a:rPr>
              <a:t>-</a:t>
            </a:r>
            <a:r>
              <a:rPr lang="en-US" sz="1600" b="1" dirty="0" err="1" smtClean="0">
                <a:solidFill>
                  <a:srgbClr val="002060"/>
                </a:solidFill>
                <a:latin typeface="Arial Black" panose="020B0A04020102020204" pitchFamily="34" charset="0"/>
              </a:rPr>
              <a:t>Sistem</a:t>
            </a:r>
            <a:r>
              <a:rPr lang="en-US" sz="1600" b="1" dirty="0" smtClean="0">
                <a:solidFill>
                  <a:srgbClr val="002060"/>
                </a:solidFill>
                <a:latin typeface="Arial Black" panose="020B0A04020102020204" pitchFamily="34" charset="0"/>
              </a:rPr>
              <a:t> Beveridge</a:t>
            </a:r>
          </a:p>
          <a:p>
            <a:pPr marL="0" indent="0">
              <a:buNone/>
            </a:pPr>
            <a:r>
              <a:rPr lang="en-US" sz="1600" b="1" dirty="0" smtClean="0">
                <a:solidFill>
                  <a:srgbClr val="00B050"/>
                </a:solidFill>
                <a:latin typeface="Arial Black" panose="020B0A04020102020204" pitchFamily="34" charset="0"/>
              </a:rPr>
              <a:t>1.Sistemul </a:t>
            </a:r>
            <a:r>
              <a:rPr lang="en-US" sz="1600" b="1" dirty="0">
                <a:solidFill>
                  <a:srgbClr val="00B050"/>
                </a:solidFill>
                <a:latin typeface="Arial Black" panose="020B0A04020102020204" pitchFamily="34" charset="0"/>
              </a:rPr>
              <a:t>de </a:t>
            </a:r>
            <a:r>
              <a:rPr lang="en-US" sz="1600" b="1" dirty="0" err="1">
                <a:solidFill>
                  <a:srgbClr val="00B050"/>
                </a:solidFill>
                <a:latin typeface="Arial Black" panose="020B0A04020102020204" pitchFamily="34" charset="0"/>
              </a:rPr>
              <a:t>sanatate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suedez</a:t>
            </a:r>
            <a:r>
              <a:rPr lang="en-US" sz="1600" b="1" dirty="0">
                <a:solidFill>
                  <a:srgbClr val="00B050"/>
                </a:solidFill>
                <a:latin typeface="Arial Black" panose="020B0A04020102020204" pitchFamily="34" charset="0"/>
              </a:rPr>
              <a:t> se </a:t>
            </a:r>
            <a:r>
              <a:rPr lang="en-US" sz="1600" b="1" dirty="0" err="1">
                <a:solidFill>
                  <a:srgbClr val="00B050"/>
                </a:solidFill>
                <a:latin typeface="Arial Black" panose="020B0A04020102020204" pitchFamily="34" charset="0"/>
              </a:rPr>
              <a:t>caracterizeaza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prin</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puternica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descentralizare</a:t>
            </a:r>
            <a:r>
              <a:rPr lang="en-US" sz="1600" b="1" dirty="0">
                <a:solidFill>
                  <a:srgbClr val="00B050"/>
                </a:solidFill>
                <a:latin typeface="Arial Black" panose="020B0A04020102020204" pitchFamily="34" charset="0"/>
              </a:rPr>
              <a:t>: 23 </a:t>
            </a:r>
            <a:r>
              <a:rPr lang="en-US" sz="1600" b="1" dirty="0" err="1">
                <a:solidFill>
                  <a:srgbClr val="00B050"/>
                </a:solidFill>
                <a:latin typeface="Arial Black" panose="020B0A04020102020204" pitchFamily="34" charset="0"/>
              </a:rPr>
              <a:t>consilii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generale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precum</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si</a:t>
            </a:r>
            <a:r>
              <a:rPr lang="en-US" sz="1600" b="1" dirty="0">
                <a:solidFill>
                  <a:srgbClr val="00B050"/>
                </a:solidFill>
                <a:latin typeface="Arial Black" panose="020B0A04020102020204" pitchFamily="34" charset="0"/>
              </a:rPr>
              <a:t> 3 </a:t>
            </a:r>
            <a:r>
              <a:rPr lang="en-US" sz="1600" b="1" dirty="0" err="1">
                <a:solidFill>
                  <a:srgbClr val="00B050"/>
                </a:solidFill>
                <a:latin typeface="Arial Black" panose="020B0A04020102020204" pitchFamily="34" charset="0"/>
              </a:rPr>
              <a:t>mari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municipalitati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joaca</a:t>
            </a:r>
            <a:r>
              <a:rPr lang="en-US" sz="1600" b="1" dirty="0">
                <a:solidFill>
                  <a:srgbClr val="00B050"/>
                </a:solidFill>
                <a:latin typeface="Arial Black" panose="020B0A04020102020204" pitchFamily="34" charset="0"/>
              </a:rPr>
              <a:t> un </a:t>
            </a:r>
            <a:r>
              <a:rPr lang="en-US" sz="1600" b="1" dirty="0" err="1">
                <a:solidFill>
                  <a:srgbClr val="00B050"/>
                </a:solidFill>
                <a:latin typeface="Arial Black" panose="020B0A04020102020204" pitchFamily="34" charset="0"/>
              </a:rPr>
              <a:t>rol</a:t>
            </a:r>
            <a:r>
              <a:rPr lang="en-US" sz="1600" b="1" dirty="0">
                <a:solidFill>
                  <a:srgbClr val="00B050"/>
                </a:solidFill>
                <a:latin typeface="Arial Black" panose="020B0A04020102020204" pitchFamily="34" charset="0"/>
              </a:rPr>
              <a:t> important in </a:t>
            </a:r>
            <a:r>
              <a:rPr lang="en-US" sz="1600" b="1" dirty="0" err="1">
                <a:solidFill>
                  <a:srgbClr val="00B050"/>
                </a:solidFill>
                <a:latin typeface="Arial Black" panose="020B0A04020102020204" pitchFamily="34" charset="0"/>
              </a:rPr>
              <a:t>planificarea</a:t>
            </a:r>
            <a:r>
              <a:rPr lang="en-US" sz="1600" b="1" dirty="0">
                <a:solidFill>
                  <a:srgbClr val="00B050"/>
                </a:solidFill>
                <a:latin typeface="Arial Black" panose="020B0A04020102020204" pitchFamily="34" charset="0"/>
              </a:rPr>
              <a:t> , </a:t>
            </a:r>
            <a:r>
              <a:rPr lang="en-US" sz="1600" b="1" dirty="0" err="1">
                <a:solidFill>
                  <a:srgbClr val="00B050"/>
                </a:solidFill>
                <a:latin typeface="Arial Black" panose="020B0A04020102020204" pitchFamily="34" charset="0"/>
              </a:rPr>
              <a:t>finantarea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furnizarea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ingrijirilor</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sanatate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teritoriul</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lor.Aproape</a:t>
            </a:r>
            <a:r>
              <a:rPr lang="en-US" sz="1600" b="1" dirty="0">
                <a:solidFill>
                  <a:srgbClr val="00B050"/>
                </a:solidFill>
                <a:latin typeface="Arial Black" panose="020B0A04020102020204" pitchFamily="34" charset="0"/>
              </a:rPr>
              <a:t> in </a:t>
            </a:r>
            <a:r>
              <a:rPr lang="en-US" sz="1600" b="1" dirty="0" err="1">
                <a:solidFill>
                  <a:srgbClr val="00B050"/>
                </a:solidFill>
                <a:latin typeface="Arial Black" panose="020B0A04020102020204" pitchFamily="34" charset="0"/>
              </a:rPr>
              <a:t>intregime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ingrijirile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spitalicesti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sunt</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finantate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prin</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consilii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generale</a:t>
            </a:r>
            <a:r>
              <a:rPr lang="en-US" sz="1600" b="1" dirty="0">
                <a:solidFill>
                  <a:srgbClr val="00B050"/>
                </a:solidFill>
                <a:latin typeface="Arial Black" panose="020B0A04020102020204" pitchFamily="34" charset="0"/>
              </a:rPr>
              <a:t>, care </a:t>
            </a:r>
            <a:r>
              <a:rPr lang="en-US" sz="1600" b="1" dirty="0" err="1">
                <a:solidFill>
                  <a:srgbClr val="00B050"/>
                </a:solidFill>
                <a:latin typeface="Arial Black" panose="020B0A04020102020204" pitchFamily="34" charset="0"/>
              </a:rPr>
              <a:t>colecteaza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impozitele</a:t>
            </a:r>
            <a:r>
              <a:rPr lang="en-US" sz="1600" b="1" dirty="0">
                <a:solidFill>
                  <a:srgbClr val="00B050"/>
                </a:solidFill>
                <a:latin typeface="Arial Black" panose="020B0A04020102020204" pitchFamily="34" charset="0"/>
              </a:rPr>
              <a:t> in </a:t>
            </a:r>
            <a:r>
              <a:rPr lang="en-US" sz="1600" b="1" dirty="0" err="1">
                <a:solidFill>
                  <a:srgbClr val="00B050"/>
                </a:solidFill>
                <a:latin typeface="Arial Black" panose="020B0A04020102020204" pitchFamily="34" charset="0"/>
              </a:rPr>
              <a:t>acest</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scop</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repartizeaza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sumele</a:t>
            </a:r>
            <a:r>
              <a:rPr lang="en-US" sz="1600" b="1" dirty="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spitalelor</a:t>
            </a:r>
            <a:r>
              <a:rPr lang="en-US" sz="1600" b="1" dirty="0" smtClean="0">
                <a:solidFill>
                  <a:srgbClr val="00B050"/>
                </a:solidFill>
                <a:latin typeface="Arial Black" panose="020B0A04020102020204" pitchFamily="34" charset="0"/>
              </a:rPr>
              <a:t>,</a:t>
            </a:r>
          </a:p>
          <a:p>
            <a:pPr marL="0" indent="0">
              <a:buNone/>
            </a:pPr>
            <a:r>
              <a:rPr lang="en-US" sz="1600" b="1" dirty="0">
                <a:solidFill>
                  <a:srgbClr val="00B050"/>
                </a:solidFill>
                <a:latin typeface="Arial Black" panose="020B0A04020102020204" pitchFamily="34" charset="0"/>
              </a:rPr>
              <a:t>2. </a:t>
            </a:r>
            <a:r>
              <a:rPr lang="en-US" sz="1600" b="1" dirty="0" err="1">
                <a:solidFill>
                  <a:srgbClr val="00B050"/>
                </a:solidFill>
                <a:latin typeface="Arial Black" panose="020B0A04020102020204" pitchFamily="34" charset="0"/>
              </a:rPr>
              <a:t>Populatia</a:t>
            </a:r>
            <a:r>
              <a:rPr lang="en-US" sz="1600" b="1" dirty="0">
                <a:solidFill>
                  <a:srgbClr val="00B050"/>
                </a:solidFill>
                <a:latin typeface="Arial Black" panose="020B0A04020102020204" pitchFamily="34" charset="0"/>
              </a:rPr>
              <a:t> in </a:t>
            </a:r>
            <a:r>
              <a:rPr lang="en-US" sz="1600" b="1" dirty="0" err="1">
                <a:solidFill>
                  <a:srgbClr val="00B050"/>
                </a:solidFill>
                <a:latin typeface="Arial Black" panose="020B0A04020102020204" pitchFamily="34" charset="0"/>
              </a:rPr>
              <a:t>ansamblu</a:t>
            </a:r>
            <a:r>
              <a:rPr lang="en-US" sz="1600" b="1" dirty="0">
                <a:solidFill>
                  <a:srgbClr val="00B050"/>
                </a:solidFill>
                <a:latin typeface="Arial Black" panose="020B0A04020102020204" pitchFamily="34" charset="0"/>
              </a:rPr>
              <a:t> are </a:t>
            </a:r>
            <a:r>
              <a:rPr lang="en-US" sz="1600" b="1" dirty="0" err="1">
                <a:solidFill>
                  <a:srgbClr val="00B050"/>
                </a:solidFill>
                <a:latin typeface="Arial Black" panose="020B0A04020102020204" pitchFamily="34" charset="0"/>
              </a:rPr>
              <a:t>acces</a:t>
            </a:r>
            <a:r>
              <a:rPr lang="en-US" sz="1600" b="1" dirty="0">
                <a:solidFill>
                  <a:srgbClr val="00B050"/>
                </a:solidFill>
                <a:latin typeface="Arial Black" panose="020B0A04020102020204" pitchFamily="34" charset="0"/>
              </a:rPr>
              <a:t> la o </a:t>
            </a:r>
            <a:r>
              <a:rPr lang="en-US" sz="1600" b="1" dirty="0" err="1">
                <a:solidFill>
                  <a:srgbClr val="00B050"/>
                </a:solidFill>
                <a:latin typeface="Arial Black" panose="020B0A04020102020204" pitchFamily="34" charset="0"/>
              </a:rPr>
              <a:t>gama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completa</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ingrijiri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acestea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sunt</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acoperite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prin</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regimul</a:t>
            </a:r>
            <a:r>
              <a:rPr lang="en-US" sz="1600" b="1" dirty="0">
                <a:solidFill>
                  <a:srgbClr val="00B050"/>
                </a:solidFill>
                <a:latin typeface="Arial Black" panose="020B0A04020102020204" pitchFamily="34" charset="0"/>
              </a:rPr>
              <a:t> national de </a:t>
            </a:r>
            <a:r>
              <a:rPr lang="en-US" sz="1600" b="1" dirty="0" err="1">
                <a:solidFill>
                  <a:srgbClr val="00B050"/>
                </a:solidFill>
                <a:latin typeface="Arial Black" panose="020B0A04020102020204" pitchFamily="34" charset="0"/>
              </a:rPr>
              <a:t>asigurari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sociale</a:t>
            </a:r>
            <a:r>
              <a:rPr lang="en-US" sz="1600" b="1" dirty="0">
                <a:solidFill>
                  <a:srgbClr val="00B050"/>
                </a:solidFill>
                <a:latin typeface="Arial Black" panose="020B0A04020102020204" pitchFamily="34" charset="0"/>
              </a:rPr>
              <a:t> , </a:t>
            </a:r>
            <a:r>
              <a:rPr lang="en-US" sz="1600" b="1" dirty="0" err="1">
                <a:solidFill>
                  <a:srgbClr val="00B050"/>
                </a:solidFill>
                <a:latin typeface="Arial Black" panose="020B0A04020102020204" pitchFamily="34" charset="0"/>
              </a:rPr>
              <a:t>finantat</a:t>
            </a:r>
            <a:r>
              <a:rPr lang="en-US" sz="1600" b="1" dirty="0">
                <a:solidFill>
                  <a:srgbClr val="00B050"/>
                </a:solidFill>
                <a:latin typeface="Arial Black" panose="020B0A04020102020204" pitchFamily="34" charset="0"/>
              </a:rPr>
              <a:t> in principal </a:t>
            </a:r>
            <a:r>
              <a:rPr lang="en-US" sz="1600" b="1" dirty="0" err="1">
                <a:solidFill>
                  <a:srgbClr val="00B050"/>
                </a:solidFill>
                <a:latin typeface="Arial Black" panose="020B0A04020102020204" pitchFamily="34" charset="0"/>
              </a:rPr>
              <a:t>prin</a:t>
            </a:r>
            <a:r>
              <a:rPr lang="en-US" sz="1600" b="1" dirty="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cotizatii</a:t>
            </a:r>
            <a:r>
              <a:rPr lang="en-US" sz="1600" b="1" dirty="0" smtClean="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patronale</a:t>
            </a:r>
            <a:r>
              <a:rPr lang="en-US" sz="1600" b="1" dirty="0" smtClean="0">
                <a:solidFill>
                  <a:srgbClr val="00B050"/>
                </a:solidFill>
                <a:latin typeface="Arial Black" panose="020B0A04020102020204" pitchFamily="34" charset="0"/>
              </a:rPr>
              <a:t>.</a:t>
            </a:r>
          </a:p>
          <a:p>
            <a:pPr marL="0" indent="0">
              <a:buNone/>
            </a:pPr>
            <a:r>
              <a:rPr lang="en-US" sz="1600" b="1" dirty="0">
                <a:solidFill>
                  <a:srgbClr val="00B050"/>
                </a:solidFill>
                <a:latin typeface="Arial Black" panose="020B0A04020102020204" pitchFamily="34" charset="0"/>
              </a:rPr>
              <a:t>3. </a:t>
            </a:r>
            <a:r>
              <a:rPr lang="en-US" sz="1600" b="1" dirty="0" err="1">
                <a:solidFill>
                  <a:srgbClr val="00B050"/>
                </a:solidFill>
                <a:latin typeface="Arial Black" panose="020B0A04020102020204" pitchFamily="34" charset="0"/>
              </a:rPr>
              <a:t>Impozitele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colectate</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catre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consiliile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generale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acopera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cea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mai</a:t>
            </a:r>
            <a:r>
              <a:rPr lang="en-US" sz="1600" b="1" dirty="0">
                <a:solidFill>
                  <a:srgbClr val="00B050"/>
                </a:solidFill>
                <a:latin typeface="Arial Black" panose="020B0A04020102020204" pitchFamily="34" charset="0"/>
              </a:rPr>
              <a:t> mare parte (in </a:t>
            </a:r>
            <a:r>
              <a:rPr lang="en-US" sz="1600" b="1" dirty="0" err="1">
                <a:solidFill>
                  <a:srgbClr val="00B050"/>
                </a:solidFill>
                <a:latin typeface="Arial Black" panose="020B0A04020102020204" pitchFamily="34" charset="0"/>
              </a:rPr>
              <a:t>jur</a:t>
            </a:r>
            <a:r>
              <a:rPr lang="en-US" sz="1600" b="1" dirty="0">
                <a:solidFill>
                  <a:srgbClr val="00B050"/>
                </a:solidFill>
                <a:latin typeface="Arial Black" panose="020B0A04020102020204" pitchFamily="34" charset="0"/>
              </a:rPr>
              <a:t> de 65%)din </a:t>
            </a:r>
            <a:r>
              <a:rPr lang="en-US" sz="1600" b="1" dirty="0" err="1">
                <a:solidFill>
                  <a:srgbClr val="00B050"/>
                </a:solidFill>
                <a:latin typeface="Arial Black" panose="020B0A04020102020204" pitchFamily="34" charset="0"/>
              </a:rPr>
              <a:t>cheltuielile</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sanatate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Restul</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provine</a:t>
            </a:r>
            <a:r>
              <a:rPr lang="en-US" sz="1600" b="1" dirty="0">
                <a:solidFill>
                  <a:srgbClr val="00B050"/>
                </a:solidFill>
                <a:latin typeface="Arial Black" panose="020B0A04020102020204" pitchFamily="34" charset="0"/>
              </a:rPr>
              <a:t> din </a:t>
            </a:r>
            <a:r>
              <a:rPr lang="en-US" sz="1600" b="1" dirty="0" err="1">
                <a:solidFill>
                  <a:srgbClr val="00B050"/>
                </a:solidFill>
                <a:latin typeface="Arial Black" panose="020B0A04020102020204" pitchFamily="34" charset="0"/>
              </a:rPr>
              <a:t>sistemul</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securitate</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sociala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completat</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prin</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ajutorul</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statului</a:t>
            </a:r>
            <a:r>
              <a:rPr lang="en-US" sz="1600" b="1" dirty="0">
                <a:solidFill>
                  <a:srgbClr val="00B050"/>
                </a:solidFill>
                <a:latin typeface="Arial Black" panose="020B0A04020102020204" pitchFamily="34" charset="0"/>
              </a:rPr>
              <a:t>(18%), din diverse </a:t>
            </a:r>
            <a:r>
              <a:rPr lang="en-US" sz="1600" b="1" dirty="0" err="1">
                <a:solidFill>
                  <a:srgbClr val="00B050"/>
                </a:solidFill>
                <a:latin typeface="Arial Black" panose="020B0A04020102020204" pitchFamily="34" charset="0"/>
              </a:rPr>
              <a:t>fonduri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publice</a:t>
            </a:r>
            <a:r>
              <a:rPr lang="en-US" sz="1600" b="1" dirty="0">
                <a:solidFill>
                  <a:srgbClr val="00B050"/>
                </a:solidFill>
                <a:latin typeface="Arial Black" panose="020B0A04020102020204" pitchFamily="34" charset="0"/>
              </a:rPr>
              <a:t> (10%), </a:t>
            </a:r>
            <a:r>
              <a:rPr lang="en-US" sz="1600" b="1" dirty="0" err="1">
                <a:solidFill>
                  <a:srgbClr val="00B050"/>
                </a:solidFill>
                <a:latin typeface="Arial Black" panose="020B0A04020102020204" pitchFamily="34" charset="0"/>
              </a:rPr>
              <a:t>asigurari</a:t>
            </a:r>
            <a:r>
              <a:rPr lang="en-US" sz="1600" b="1" dirty="0">
                <a:solidFill>
                  <a:srgbClr val="00B050"/>
                </a:solidFill>
                <a:latin typeface="Arial Black" panose="020B0A04020102020204" pitchFamily="34" charset="0"/>
              </a:rPr>
              <a:t> private (3%)</a:t>
            </a:r>
            <a:r>
              <a:rPr lang="en-US" sz="1600" b="1" dirty="0" err="1">
                <a:solidFill>
                  <a:srgbClr val="00B050"/>
                </a:solidFill>
                <a:latin typeface="Arial Black" panose="020B0A04020102020204" pitchFamily="34" charset="0"/>
              </a:rPr>
              <a:t>si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intr</a:t>
            </a:r>
            <a:r>
              <a:rPr lang="en-US" sz="1600" b="1" dirty="0">
                <a:solidFill>
                  <a:srgbClr val="00B050"/>
                </a:solidFill>
                <a:latin typeface="Arial Black" panose="020B0A04020102020204" pitchFamily="34" charset="0"/>
              </a:rPr>
              <a:t>-o </a:t>
            </a:r>
            <a:r>
              <a:rPr lang="en-US" sz="1600" b="1" dirty="0" err="1">
                <a:solidFill>
                  <a:srgbClr val="00B050"/>
                </a:solidFill>
                <a:latin typeface="Arial Black" panose="020B0A04020102020204" pitchFamily="34" charset="0"/>
              </a:rPr>
              <a:t>slaba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masura</a:t>
            </a:r>
            <a:r>
              <a:rPr lang="en-US" sz="1600" b="1" dirty="0">
                <a:solidFill>
                  <a:srgbClr val="00B050"/>
                </a:solidFill>
                <a:latin typeface="Arial Black" panose="020B0A04020102020204" pitchFamily="34" charset="0"/>
              </a:rPr>
              <a:t> (4%) din </a:t>
            </a:r>
            <a:r>
              <a:rPr lang="en-US" sz="1600" b="1" dirty="0" err="1">
                <a:solidFill>
                  <a:srgbClr val="00B050"/>
                </a:solidFill>
                <a:latin typeface="Arial Black" panose="020B0A04020102020204" pitchFamily="34" charset="0"/>
              </a:rPr>
              <a:t>plati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directe</a:t>
            </a:r>
            <a:r>
              <a:rPr lang="en-US" sz="1600" b="1" dirty="0" smtClean="0">
                <a:solidFill>
                  <a:srgbClr val="00B050"/>
                </a:solidFill>
                <a:latin typeface="Arial Black" panose="020B0A04020102020204" pitchFamily="34" charset="0"/>
              </a:rPr>
              <a:t>.</a:t>
            </a:r>
          </a:p>
          <a:p>
            <a:pPr marL="0" indent="0">
              <a:buNone/>
            </a:pPr>
            <a:r>
              <a:rPr lang="en-US" sz="1600" b="1" dirty="0" smtClean="0">
                <a:solidFill>
                  <a:srgbClr val="00B050"/>
                </a:solidFill>
                <a:latin typeface="Arial Black" panose="020B0A04020102020204" pitchFamily="34" charset="0"/>
              </a:rPr>
              <a:t>4.Exista un </a:t>
            </a:r>
            <a:r>
              <a:rPr lang="en-US" sz="1600" b="1" dirty="0" err="1" smtClean="0">
                <a:solidFill>
                  <a:srgbClr val="00B050"/>
                </a:solidFill>
                <a:latin typeface="Arial Black" panose="020B0A04020102020204" pitchFamily="34" charset="0"/>
              </a:rPr>
              <a:t>sistem</a:t>
            </a:r>
            <a:r>
              <a:rPr lang="en-US" sz="1600" b="1" dirty="0" smtClean="0">
                <a:solidFill>
                  <a:srgbClr val="00B050"/>
                </a:solidFill>
                <a:latin typeface="Arial Black" panose="020B0A04020102020204" pitchFamily="34" charset="0"/>
              </a:rPr>
              <a:t> de </a:t>
            </a:r>
            <a:r>
              <a:rPr lang="en-US" sz="1600" b="1" dirty="0" err="1" smtClean="0">
                <a:solidFill>
                  <a:srgbClr val="00B050"/>
                </a:solidFill>
                <a:latin typeface="Arial Black" panose="020B0A04020102020204" pitchFamily="34" charset="0"/>
              </a:rPr>
              <a:t>coplata</a:t>
            </a:r>
            <a:r>
              <a:rPr lang="en-US" sz="1600" b="1" dirty="0" smtClean="0">
                <a:solidFill>
                  <a:srgbClr val="00B050"/>
                </a:solidFill>
                <a:latin typeface="Arial Black" panose="020B0A04020102020204" pitchFamily="34" charset="0"/>
              </a:rPr>
              <a:t> a </a:t>
            </a:r>
            <a:r>
              <a:rPr lang="en-US" sz="1600" b="1" dirty="0" err="1" smtClean="0">
                <a:solidFill>
                  <a:srgbClr val="00B050"/>
                </a:solidFill>
                <a:latin typeface="Arial Black" panose="020B0A04020102020204" pitchFamily="34" charset="0"/>
              </a:rPr>
              <a:t>serviciilor</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medicale</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si</a:t>
            </a:r>
            <a:r>
              <a:rPr lang="en-US" sz="1600" b="1" dirty="0" smtClean="0">
                <a:solidFill>
                  <a:srgbClr val="00B050"/>
                </a:solidFill>
                <a:latin typeface="Arial Black" panose="020B0A04020102020204" pitchFamily="34" charset="0"/>
              </a:rPr>
              <a:t> </a:t>
            </a:r>
            <a:r>
              <a:rPr lang="en-US" sz="1600" b="1" dirty="0" err="1" smtClean="0">
                <a:solidFill>
                  <a:srgbClr val="00B050"/>
                </a:solidFill>
                <a:latin typeface="Arial Black" panose="020B0A04020102020204" pitchFamily="34" charset="0"/>
              </a:rPr>
              <a:t>medicamentelor</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ex</a:t>
            </a:r>
            <a:r>
              <a:rPr lang="en-US" sz="1600" b="1" dirty="0" err="1" smtClean="0">
                <a:solidFill>
                  <a:srgbClr val="00B050"/>
                </a:solidFill>
                <a:latin typeface="Arial Black" panose="020B0A04020102020204" pitchFamily="34" charset="0"/>
              </a:rPr>
              <a:t>.:la</a:t>
            </a:r>
            <a:r>
              <a:rPr lang="en-US" sz="1600" b="1" dirty="0" smtClean="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spital</a:t>
            </a:r>
            <a:r>
              <a:rPr lang="en-US" sz="1600" b="1" dirty="0">
                <a:solidFill>
                  <a:srgbClr val="00B050"/>
                </a:solidFill>
                <a:latin typeface="Arial Black" panose="020B0A04020102020204" pitchFamily="34" charset="0"/>
              </a:rPr>
              <a:t> taxa </a:t>
            </a:r>
            <a:r>
              <a:rPr lang="en-US" sz="1600" b="1" dirty="0" err="1">
                <a:solidFill>
                  <a:srgbClr val="00B050"/>
                </a:solidFill>
                <a:latin typeface="Arial Black" panose="020B0A04020102020204" pitchFamily="34" charset="0"/>
              </a:rPr>
              <a:t>este</a:t>
            </a:r>
            <a:r>
              <a:rPr lang="en-US" sz="1600" b="1" dirty="0">
                <a:solidFill>
                  <a:srgbClr val="00B050"/>
                </a:solidFill>
                <a:latin typeface="Arial Black" panose="020B0A04020102020204" pitchFamily="34" charset="0"/>
              </a:rPr>
              <a:t> de 350 </a:t>
            </a:r>
            <a:r>
              <a:rPr lang="en-US" sz="1600" b="1" dirty="0" smtClean="0">
                <a:solidFill>
                  <a:srgbClr val="00B050"/>
                </a:solidFill>
                <a:latin typeface="Arial Black" panose="020B0A04020102020204" pitchFamily="34" charset="0"/>
              </a:rPr>
              <a:t>SEK(33,7EUR), </a:t>
            </a:r>
            <a:r>
              <a:rPr lang="en-US" sz="1600" b="1" dirty="0" err="1">
                <a:solidFill>
                  <a:srgbClr val="00B050"/>
                </a:solidFill>
                <a:latin typeface="Arial Black" panose="020B0A04020102020204" pitchFamily="34" charset="0"/>
              </a:rPr>
              <a:t>iar</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daca</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chemi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salvarea</a:t>
            </a:r>
            <a:r>
              <a:rPr lang="en-US" sz="1600" b="1" dirty="0">
                <a:solidFill>
                  <a:srgbClr val="00B050"/>
                </a:solidFill>
                <a:latin typeface="Arial Black" panose="020B0A04020102020204" pitchFamily="34" charset="0"/>
              </a:rPr>
              <a:t> , </a:t>
            </a:r>
            <a:r>
              <a:rPr lang="en-US" sz="1600" b="1" dirty="0" err="1">
                <a:solidFill>
                  <a:srgbClr val="00B050"/>
                </a:solidFill>
                <a:latin typeface="Arial Black" panose="020B0A04020102020204" pitchFamily="34" charset="0"/>
              </a:rPr>
              <a:t>consultatia</a:t>
            </a:r>
            <a:r>
              <a:rPr lang="en-US" sz="1600" b="1" dirty="0">
                <a:solidFill>
                  <a:srgbClr val="00B050"/>
                </a:solidFill>
                <a:latin typeface="Arial Black" panose="020B0A04020102020204" pitchFamily="34" charset="0"/>
              </a:rPr>
              <a:t> e </a:t>
            </a:r>
            <a:r>
              <a:rPr lang="en-US" sz="1600" b="1" dirty="0" err="1">
                <a:solidFill>
                  <a:srgbClr val="00B050"/>
                </a:solidFill>
                <a:latin typeface="Arial Black" panose="020B0A04020102020204" pitchFamily="34" charset="0"/>
              </a:rPr>
              <a:t>gratuita</a:t>
            </a:r>
            <a:r>
              <a:rPr lang="en-US" sz="1600" b="1" dirty="0">
                <a:solidFill>
                  <a:srgbClr val="00B050"/>
                </a:solidFill>
                <a:latin typeface="Arial Black" panose="020B0A04020102020204" pitchFamily="34" charset="0"/>
              </a:rPr>
              <a:t> , </a:t>
            </a:r>
            <a:r>
              <a:rPr lang="en-US" sz="1600" b="1" dirty="0" err="1">
                <a:solidFill>
                  <a:srgbClr val="00B050"/>
                </a:solidFill>
                <a:latin typeface="Arial Black" panose="020B0A04020102020204" pitchFamily="34" charset="0"/>
              </a:rPr>
              <a:t>transportul</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pana</a:t>
            </a:r>
            <a:r>
              <a:rPr lang="en-US" sz="1600" b="1" dirty="0">
                <a:solidFill>
                  <a:srgbClr val="00B050"/>
                </a:solidFill>
                <a:latin typeface="Arial Black" panose="020B0A04020102020204" pitchFamily="34" charset="0"/>
              </a:rPr>
              <a:t> la </a:t>
            </a:r>
            <a:r>
              <a:rPr lang="en-US" sz="1600" b="1" dirty="0" err="1">
                <a:solidFill>
                  <a:srgbClr val="00B050"/>
                </a:solidFill>
                <a:latin typeface="Arial Black" panose="020B0A04020102020204" pitchFamily="34" charset="0"/>
              </a:rPr>
              <a:t>spital</a:t>
            </a:r>
            <a:r>
              <a:rPr lang="en-US" sz="1600" b="1" dirty="0">
                <a:solidFill>
                  <a:srgbClr val="00B050"/>
                </a:solidFill>
                <a:latin typeface="Arial Black" panose="020B0A04020102020204" pitchFamily="34" charset="0"/>
              </a:rPr>
              <a:t> = 150 </a:t>
            </a:r>
            <a:r>
              <a:rPr lang="en-US" sz="1600" b="1" dirty="0" smtClean="0">
                <a:solidFill>
                  <a:srgbClr val="00B050"/>
                </a:solidFill>
                <a:latin typeface="Arial Black" panose="020B0A04020102020204" pitchFamily="34" charset="0"/>
              </a:rPr>
              <a:t>SEK(14,4 EUR)., </a:t>
            </a:r>
            <a:r>
              <a:rPr lang="en-US" sz="1600" b="1" dirty="0">
                <a:solidFill>
                  <a:srgbClr val="00B050"/>
                </a:solidFill>
                <a:latin typeface="Arial Black" panose="020B0A04020102020204" pitchFamily="34" charset="0"/>
              </a:rPr>
              <a:t>o </a:t>
            </a:r>
            <a:r>
              <a:rPr lang="en-US" sz="1600" b="1" dirty="0" err="1">
                <a:solidFill>
                  <a:srgbClr val="00B050"/>
                </a:solidFill>
                <a:latin typeface="Arial Black" panose="020B0A04020102020204" pitchFamily="34" charset="0"/>
              </a:rPr>
              <a:t>consultatie</a:t>
            </a:r>
            <a:r>
              <a:rPr lang="en-US" sz="1600" b="1" dirty="0">
                <a:solidFill>
                  <a:srgbClr val="00B050"/>
                </a:solidFill>
                <a:latin typeface="Arial Black" panose="020B0A04020102020204" pitchFamily="34" charset="0"/>
              </a:rPr>
              <a:t> la </a:t>
            </a:r>
            <a:r>
              <a:rPr lang="en-US" sz="1600" b="1" dirty="0" err="1">
                <a:solidFill>
                  <a:srgbClr val="00B050"/>
                </a:solidFill>
                <a:latin typeface="Arial Black" panose="020B0A04020102020204" pitchFamily="34" charset="0"/>
              </a:rPr>
              <a:t>medicul</a:t>
            </a:r>
            <a:r>
              <a:rPr lang="en-US" sz="1600" b="1" dirty="0">
                <a:solidFill>
                  <a:srgbClr val="00B050"/>
                </a:solidFill>
                <a:latin typeface="Arial Black" panose="020B0A04020102020204" pitchFamily="34" charset="0"/>
              </a:rPr>
              <a:t> de </a:t>
            </a:r>
            <a:r>
              <a:rPr lang="en-US" sz="1600" b="1" dirty="0" err="1">
                <a:solidFill>
                  <a:srgbClr val="00B050"/>
                </a:solidFill>
                <a:latin typeface="Arial Black" panose="020B0A04020102020204" pitchFamily="34" charset="0"/>
              </a:rPr>
              <a:t>familie</a:t>
            </a:r>
            <a:r>
              <a:rPr lang="en-US" sz="1600" b="1" dirty="0">
                <a:solidFill>
                  <a:srgbClr val="00B050"/>
                </a:solidFill>
                <a:latin typeface="Arial Black" panose="020B0A04020102020204" pitchFamily="34" charset="0"/>
              </a:rPr>
              <a:t> la care </a:t>
            </a:r>
            <a:r>
              <a:rPr lang="en-US" sz="1600" b="1" dirty="0" err="1">
                <a:solidFill>
                  <a:srgbClr val="00B050"/>
                </a:solidFill>
                <a:latin typeface="Arial Black" panose="020B0A04020102020204" pitchFamily="34" charset="0"/>
              </a:rPr>
              <a:t>esti</a:t>
            </a:r>
            <a:r>
              <a:rPr lang="en-US" sz="1600" b="1" dirty="0">
                <a:solidFill>
                  <a:srgbClr val="00B050"/>
                </a:solidFill>
                <a:latin typeface="Arial Black" panose="020B0A04020102020204" pitchFamily="34" charset="0"/>
              </a:rPr>
              <a:t> </a:t>
            </a:r>
            <a:r>
              <a:rPr lang="en-US" sz="1600" b="1" dirty="0" err="1">
                <a:solidFill>
                  <a:srgbClr val="00B050"/>
                </a:solidFill>
                <a:latin typeface="Arial Black" panose="020B0A04020102020204" pitchFamily="34" charset="0"/>
              </a:rPr>
              <a:t>inscris</a:t>
            </a:r>
            <a:r>
              <a:rPr lang="en-US" sz="1600" b="1" dirty="0">
                <a:solidFill>
                  <a:srgbClr val="00B050"/>
                </a:solidFill>
                <a:latin typeface="Arial Black" panose="020B0A04020102020204" pitchFamily="34" charset="0"/>
              </a:rPr>
              <a:t> </a:t>
            </a:r>
            <a:r>
              <a:rPr lang="en-US" sz="1600" b="1" dirty="0" smtClean="0">
                <a:solidFill>
                  <a:srgbClr val="00B050"/>
                </a:solidFill>
                <a:latin typeface="Arial Black" panose="020B0A04020102020204" pitchFamily="34" charset="0"/>
              </a:rPr>
              <a:t>costa </a:t>
            </a:r>
            <a:r>
              <a:rPr lang="en-US" sz="1600" b="1" dirty="0">
                <a:solidFill>
                  <a:srgbClr val="00B050"/>
                </a:solidFill>
                <a:latin typeface="Arial Black" panose="020B0A04020102020204" pitchFamily="34" charset="0"/>
              </a:rPr>
              <a:t>o taxa de 100 </a:t>
            </a:r>
            <a:r>
              <a:rPr lang="en-US" sz="1600" b="1" dirty="0" smtClean="0">
                <a:solidFill>
                  <a:srgbClr val="00B050"/>
                </a:solidFill>
                <a:latin typeface="Arial Black" panose="020B0A04020102020204" pitchFamily="34" charset="0"/>
              </a:rPr>
              <a:t>SEK(9,6 EUR)., </a:t>
            </a:r>
            <a:r>
              <a:rPr lang="it-IT" sz="1600" b="1" dirty="0">
                <a:solidFill>
                  <a:srgbClr val="00B050"/>
                </a:solidFill>
                <a:latin typeface="Arial Black" panose="020B0A04020102020204" pitchFamily="34" charset="0"/>
              </a:rPr>
              <a:t>Daca intr-un an ai efectuat mai multe vizite la medic si suma  acumulata depaseste  </a:t>
            </a:r>
            <a:r>
              <a:rPr lang="it-IT" sz="1600" b="1" dirty="0" smtClean="0">
                <a:solidFill>
                  <a:srgbClr val="00B050"/>
                </a:solidFill>
                <a:latin typeface="Arial Black" panose="020B0A04020102020204" pitchFamily="34" charset="0"/>
              </a:rPr>
              <a:t>1100SEK(102,2 EUR) </a:t>
            </a:r>
            <a:r>
              <a:rPr lang="it-IT" sz="1600" b="1" dirty="0">
                <a:solidFill>
                  <a:srgbClr val="00B050"/>
                </a:solidFill>
                <a:latin typeface="Arial Black" panose="020B0A04020102020204" pitchFamily="34" charset="0"/>
              </a:rPr>
              <a:t>, poti obtine gratuitate pana la sfarsitul acelui  an calendaristic </a:t>
            </a:r>
            <a:r>
              <a:rPr lang="it-IT" sz="1600" b="1" dirty="0" smtClean="0">
                <a:solidFill>
                  <a:srgbClr val="00B050"/>
                </a:solidFill>
                <a:latin typeface="Arial Black" panose="020B0A04020102020204" pitchFamily="34" charset="0"/>
              </a:rPr>
              <a:t>,</a:t>
            </a:r>
            <a:r>
              <a:rPr lang="vi-VN" sz="1600" b="1" dirty="0">
                <a:solidFill>
                  <a:srgbClr val="00B050"/>
                </a:solidFill>
                <a:latin typeface="Arial Black" panose="020B0A04020102020204" pitchFamily="34" charset="0"/>
              </a:rPr>
              <a:t> </a:t>
            </a:r>
            <a:r>
              <a:rPr lang="en-US" sz="1600" b="1" dirty="0" smtClean="0">
                <a:solidFill>
                  <a:srgbClr val="00B050"/>
                </a:solidFill>
                <a:latin typeface="Arial Black" panose="020B0A04020102020204" pitchFamily="34" charset="0"/>
              </a:rPr>
              <a:t>c</a:t>
            </a:r>
            <a:r>
              <a:rPr lang="vi-VN" sz="1600" b="1" dirty="0" smtClean="0">
                <a:solidFill>
                  <a:srgbClr val="00B050"/>
                </a:solidFill>
                <a:latin typeface="Arial Black" panose="020B0A04020102020204" pitchFamily="34" charset="0"/>
              </a:rPr>
              <a:t>osturile </a:t>
            </a:r>
            <a:r>
              <a:rPr lang="vi-VN" sz="1600" b="1" dirty="0">
                <a:solidFill>
                  <a:srgbClr val="00B050"/>
                </a:solidFill>
                <a:latin typeface="Arial Black" panose="020B0A04020102020204" pitchFamily="34" charset="0"/>
              </a:rPr>
              <a:t>medicamentelor cu rețetă sunt limitate la o anumită valoare anuală pentru fiecare </a:t>
            </a:r>
            <a:r>
              <a:rPr lang="vi-VN" sz="1600" b="1" dirty="0" smtClean="0">
                <a:solidFill>
                  <a:srgbClr val="00B050"/>
                </a:solidFill>
                <a:latin typeface="Arial Black" panose="020B0A04020102020204" pitchFamily="34" charset="0"/>
              </a:rPr>
              <a:t>pacient</a:t>
            </a:r>
            <a:r>
              <a:rPr lang="en-US" sz="1600" b="1" dirty="0" smtClean="0">
                <a:solidFill>
                  <a:srgbClr val="00B050"/>
                </a:solidFill>
                <a:latin typeface="Arial Black" panose="020B0A04020102020204" pitchFamily="34" charset="0"/>
              </a:rPr>
              <a:t>,d</a:t>
            </a:r>
            <a:r>
              <a:rPr lang="vi-VN" sz="1600" b="1" dirty="0" smtClean="0">
                <a:solidFill>
                  <a:srgbClr val="00B050"/>
                </a:solidFill>
                <a:latin typeface="Arial Black" panose="020B0A04020102020204" pitchFamily="34" charset="0"/>
              </a:rPr>
              <a:t>upă </a:t>
            </a:r>
            <a:r>
              <a:rPr lang="vi-VN" sz="1600" b="1" dirty="0">
                <a:solidFill>
                  <a:srgbClr val="00B050"/>
                </a:solidFill>
                <a:latin typeface="Arial Black" panose="020B0A04020102020204" pitchFamily="34" charset="0"/>
              </a:rPr>
              <a:t>ce acesta a atins plafonul de 1,800 </a:t>
            </a:r>
            <a:r>
              <a:rPr lang="en-US" sz="1600" b="1" dirty="0" smtClean="0">
                <a:solidFill>
                  <a:srgbClr val="00B050"/>
                </a:solidFill>
                <a:latin typeface="Arial Black" panose="020B0A04020102020204" pitchFamily="34" charset="0"/>
              </a:rPr>
              <a:t>SEK(173EUR)</a:t>
            </a:r>
            <a:r>
              <a:rPr lang="vi-VN" sz="1600" b="1" dirty="0" smtClean="0">
                <a:solidFill>
                  <a:srgbClr val="00B050"/>
                </a:solidFill>
                <a:latin typeface="Arial Black" panose="020B0A04020102020204" pitchFamily="34" charset="0"/>
              </a:rPr>
              <a:t> </a:t>
            </a:r>
            <a:r>
              <a:rPr lang="vi-VN" sz="1600" b="1" dirty="0">
                <a:solidFill>
                  <a:srgbClr val="00B050"/>
                </a:solidFill>
                <a:latin typeface="Arial Black" panose="020B0A04020102020204" pitchFamily="34" charset="0"/>
              </a:rPr>
              <a:t>, costul medicamentelor pentru tot restul anului este suportat de stat. </a:t>
            </a:r>
            <a:endParaRPr lang="ro-RO" sz="1600" b="1" dirty="0">
              <a:solidFill>
                <a:srgbClr val="00B050"/>
              </a:solidFill>
              <a:latin typeface="Arial Black" panose="020B0A04020102020204" pitchFamily="34" charset="0"/>
            </a:endParaRPr>
          </a:p>
        </p:txBody>
      </p:sp>
    </p:spTree>
    <p:extLst>
      <p:ext uri="{BB962C8B-B14F-4D97-AF65-F5344CB8AC3E}">
        <p14:creationId xmlns:p14="http://schemas.microsoft.com/office/powerpoint/2010/main" val="3132948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2240</TotalTime>
  <Words>4507</Words>
  <Application>Microsoft Office PowerPoint</Application>
  <PresentationFormat>On-screen Show (4:3)</PresentationFormat>
  <Paragraphs>622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RAPORT DE ACTIVITATE  CASA DE ASIGURARI DE SANATATE  BISTRITA –NASAUD </vt:lpstr>
      <vt:lpstr>I.SISTEME DE ASIGURARI DE SANATATE IN EUROPA</vt:lpstr>
      <vt:lpstr>I.SISTEME DE ASIGURARI DE SANATATE IN EUROPA</vt:lpstr>
      <vt:lpstr>Aspecte relevante pentru sistemele de sănătate: organizare;acoperirea populaţiei ; finanţarea îngrijirilor; complexitatea pachetelor de servicii oferite de sistem.</vt:lpstr>
      <vt:lpstr>Aspecte relevante pentru sistemele de sănătate: organizare;acoperirea populaţiei ; finanţarea îngrijirilor; complexitatea pachetelor de servicii oferite de sistem.</vt:lpstr>
      <vt:lpstr>Aspecte relevante pentru sistemele de sănătate: organizare;acoperirea populaţiei ; finanţarea îngrijirilor; complexitatea pachetelor de servicii oferite de sistem.</vt:lpstr>
      <vt:lpstr>Aspecte relevante pentru sistemele de sănătate: organizare;acoperirea populaţiei ; finanţarea îngrijirilor; complexitatea pachetelor de servicii oferite de sistem.</vt:lpstr>
      <vt:lpstr>Aspecte relevante pentru sistemele de sănătate: organizare;acoperirea populaţiei ; finanţarea îngrijirilor; complexitatea pachetelor de servicii oferite de sistem.</vt:lpstr>
      <vt:lpstr>Aspecte relevante pentru sistemele de sănătate: organizare;acoperirea populaţiei ; finanţarea îngrijirilor; complexitatea pachetelor de servicii oferite de sistem.</vt:lpstr>
      <vt:lpstr>Aspecte relevante pentru sistemele de sănătate: organizare;acoperirea populaţiei ; finanţarea îngrijirilor; complexitatea pachetelor de servicii oferite de sistem.</vt:lpstr>
      <vt:lpstr>Aspecte relevante pentru sistemele de sănătate: organizare;acoperirea populaţiei ; finanţarea îngrijirilor; complexitatea pachetelor de servicii oferite de sistem.</vt:lpstr>
      <vt:lpstr>II.SISTEMUL DE SANATATE DIN ROMANIA PANA LA INTRAREA IN UNIUNEA EUROPEANA</vt:lpstr>
      <vt:lpstr>II.SISTEMUL DE SANATATE DIN ROMANIA PANA LA INTRAREA IN UNIUNEA EUROPEANA</vt:lpstr>
      <vt:lpstr>II.SISTEMUL DE SANATATE DIN ROMANIA PANA LA INTRAREA IN UNIUNEA EUROPEANA</vt:lpstr>
      <vt:lpstr>II.SISTEMUL DE SANATATE DIN ROMANIA PANA LA INTRAREA IN UNIUNEA EUROPEANA</vt:lpstr>
      <vt:lpstr>III.SISTEMUL DE SANATATE DIN ROMANIA DUPA INTRAREA IN UNIUNEA EUROPEANA</vt:lpstr>
      <vt:lpstr>IV.FINANTAREA ASISTENTEI MEDICALE</vt:lpstr>
      <vt:lpstr>IV.FINANTAREA ASISTENTEI MEDICALE</vt:lpstr>
      <vt:lpstr>IV.FINANTAREA ASISTENTEI MEDICALE</vt:lpstr>
      <vt:lpstr>V.SEVICII MEDICALE FINANTATE DIN FONDURI PUBLICE IN ROMANIA</vt:lpstr>
      <vt:lpstr>VI.SEVICII MEDICALE EXTERNE UE FINANTATE DIN FONDURI PUBLICE</vt:lpstr>
      <vt:lpstr>VII.CASA DE ASIGURARI DE SANATATE BISTRITA –NASAUD 1999-2017</vt:lpstr>
      <vt:lpstr>VII.CASA DE ASIGURARI DE SANATATE BISTRITA –NASAUD 1999-2017</vt:lpstr>
      <vt:lpstr>VII.CASA DE ASIGURARI DE SANATATE BISTRITA –NASAUD 1999-2017</vt:lpstr>
      <vt:lpstr>VII.CASA DE ASIGURARI DE SANATATE BISTRITA –NASAUD 1999-2017</vt:lpstr>
      <vt:lpstr>VII.CASA DE ASIGURARI DE SANATATE BISTRITA –NASAUD 1999-2017</vt:lpstr>
      <vt:lpstr>VII.CASA DE ASIGURARI DE SANATATE BISTRITA –NASAUD 1999-2017</vt:lpstr>
      <vt:lpstr>VII.CASA DE ASIGURARI DE SANATATE BISTRITA –NASAUD 1999-2017</vt:lpstr>
      <vt:lpstr>VII.CASA DE ASIGURARI DE SANATATE BISTRITA –NASAUD 1999-2017</vt:lpstr>
      <vt:lpstr>VIII.CONCLUZII</vt:lpstr>
      <vt:lpstr>VIII.CONCLUZII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RAPORT DE ACTIVITATE CASA DE ASIGURARI DE SANATATE</dc:title>
  <dc:creator>dell</dc:creator>
  <cp:lastModifiedBy>dell</cp:lastModifiedBy>
  <cp:revision>112</cp:revision>
  <cp:lastPrinted>2018-07-17T09:40:14Z</cp:lastPrinted>
  <dcterms:created xsi:type="dcterms:W3CDTF">2018-07-03T06:33:03Z</dcterms:created>
  <dcterms:modified xsi:type="dcterms:W3CDTF">2018-08-29T05:18:42Z</dcterms:modified>
</cp:coreProperties>
</file>